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5143500" cx="9144000"/>
  <p:notesSz cx="6858000" cy="9144000"/>
  <p:embeddedFontLst>
    <p:embeddedFont>
      <p:font typeface="IBM Plex Sans"/>
      <p:regular r:id="rId93"/>
      <p:bold r:id="rId94"/>
      <p:italic r:id="rId95"/>
      <p:boldItalic r:id="rId96"/>
    </p:embeddedFont>
    <p:embeddedFont>
      <p:font typeface="Lato"/>
      <p:regular r:id="rId97"/>
      <p:bold r:id="rId98"/>
      <p:italic r:id="rId99"/>
      <p:boldItalic r:id="rId100"/>
    </p:embeddedFont>
    <p:embeddedFont>
      <p:font typeface="IBM Plex Sans Medium"/>
      <p:regular r:id="rId101"/>
      <p:bold r:id="rId102"/>
      <p:italic r:id="rId103"/>
      <p:boldItalic r:id="rId104"/>
    </p:embeddedFont>
    <p:embeddedFont>
      <p:font typeface="Open Sans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OpenSans-italic.fntdata"/><Relationship Id="rId106" Type="http://schemas.openxmlformats.org/officeDocument/2006/relationships/font" Target="fonts/OpenSans-bold.fntdata"/><Relationship Id="rId105" Type="http://schemas.openxmlformats.org/officeDocument/2006/relationships/font" Target="fonts/OpenSans-regular.fntdata"/><Relationship Id="rId104" Type="http://schemas.openxmlformats.org/officeDocument/2006/relationships/font" Target="fonts/IBMPlexSansMedium-boldItalic.fntdata"/><Relationship Id="rId108" Type="http://schemas.openxmlformats.org/officeDocument/2006/relationships/font" Target="fonts/OpenSans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IBMPlexSansMedium-italic.fntdata"/><Relationship Id="rId102" Type="http://schemas.openxmlformats.org/officeDocument/2006/relationships/font" Target="fonts/IBMPlexSansMedium-bold.fntdata"/><Relationship Id="rId101" Type="http://schemas.openxmlformats.org/officeDocument/2006/relationships/font" Target="fonts/IBMPlexSansMedium-regular.fntdata"/><Relationship Id="rId100" Type="http://schemas.openxmlformats.org/officeDocument/2006/relationships/font" Target="fonts/Lat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IBMPlexSans-italic.fntdata"/><Relationship Id="rId94" Type="http://schemas.openxmlformats.org/officeDocument/2006/relationships/font" Target="fonts/IBMPlexSans-bold.fntdata"/><Relationship Id="rId97" Type="http://schemas.openxmlformats.org/officeDocument/2006/relationships/font" Target="fonts/Lato-regular.fntdata"/><Relationship Id="rId96" Type="http://schemas.openxmlformats.org/officeDocument/2006/relationships/font" Target="fonts/IBMPlexSans-boldItalic.fntdata"/><Relationship Id="rId11" Type="http://schemas.openxmlformats.org/officeDocument/2006/relationships/slide" Target="slides/slide6.xml"/><Relationship Id="rId99" Type="http://schemas.openxmlformats.org/officeDocument/2006/relationships/font" Target="fonts/Lato-italic.fntdata"/><Relationship Id="rId10" Type="http://schemas.openxmlformats.org/officeDocument/2006/relationships/slide" Target="slides/slide5.xml"/><Relationship Id="rId98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IBMPlexSans-regular.fntdata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e60c3f8c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1e60c3f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8a049cab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8a049cab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8a049cab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8a049cab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8a049cab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8a049cab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8a049cab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8a049cab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8a049cab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8a049cab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8a049cab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8a049cab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8a049cab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8a049cab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8a049cab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8a049cab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8a049cab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8a049cab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8a049cab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8a049cab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e64b3f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1e64b3f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8a049cab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8a049cab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https://towardsdatascience.com/understanding-contrastive-learning-d5b19fd96607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8a049cab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8a049cab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8a049cab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8a049cab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e64b3f52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e64b3f52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8a049cab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8a049cab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e64b3f52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e64b3f52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e64b3f52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e64b3f52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eb6e46cb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eb6e46cb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eb6e46cb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eb6e46c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e64b3f52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e64b3f52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e60c3f8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e60c3f8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e64b3f52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e64b3f52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Urbina, Fabio, et al. "Dual use of artificial-intelligence-powered drug discovery."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Nature Machine Intelligence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(2022): 1-3.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eb6e46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eb6e46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https://twitter.com/Chicken3gg/status/1274314622447820801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eb6e46c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eb6e46c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https://twitter.com/Chicken3gg/status/1274314622447820801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eb6e46c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eb6e46c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https://twitter.com/Chicken3gg/status/1274314622447820801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e60c3f8c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e60c3f8c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8a049cab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8a049cab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e60c3f8c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e60c3f8c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also: van der Laak [2021] Deep learning in histopathology: the path to the clinic. </a:t>
            </a:r>
            <a:r>
              <a:rPr lang="en"/>
              <a:t>Nature medicine 2021</a:t>
            </a:r>
            <a:r>
              <a:rPr lang="en"/>
              <a:t>.  https://www.nature.com/articles/s41591-021-01343-4.pdf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e60c3f8c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e60c3f8c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e60c3f8c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e60c3f8c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e60c3f8c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e60c3f8c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e60c3f8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e60c3f8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60c3f8c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e60c3f8c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e60c3f8c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e60c3f8c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e64b3f52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e64b3f52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e60c3f8c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e60c3f8c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e60c3f8c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e60c3f8c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e60c3f8c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e60c3f8c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e60c3f8c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e60c3f8c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e60c3f8c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e60c3f8c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e60c3f8c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e60c3f8c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e64b3f52f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e64b3f52f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8a049cab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8a049cab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e60c3f8c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e60c3f8c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e60c3f8c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e60c3f8c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e60c3f8c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1e60c3f8c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e64b3f52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e64b3f52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e60c3f8c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e60c3f8c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e60c3f8c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e60c3f8c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e60c3f8c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e60c3f8c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e60c3f8c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e60c3f8c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e60c3f8c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e60c3f8c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e60c3f8c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e60c3f8c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8a64e8d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8a64e8d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e60c3f8c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e60c3f8c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e60c3f8c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e60c3f8c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http://hobbymaker.narod.ru/English/Articles/resampling_eng.htm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e60c3f8c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60c3f8c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e60c3f8c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e60c3f8c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e60c3f8c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e60c3f8c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e60c3f8c8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1e60c3f8c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e60c3f8c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e60c3f8c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e60c3f8c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1e60c3f8c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e60c3f8c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e60c3f8c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e60c3f8c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e60c3f8c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8a049cab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8a049cab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e64b3f52f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1e64b3f52f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e60c3f8c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1e60c3f8c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e60c3f8c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1e60c3f8c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e60c3f8c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1e60c3f8c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e60c3f8c8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e60c3f8c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e60c3f8c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e60c3f8c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e60c3f8c8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1e60c3f8c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e60c3f8c8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1e60c3f8c8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e60c3f8c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1e60c3f8c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e60c3f8c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1e60c3f8c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8a049cab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8a049cab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e60c3f8c8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e60c3f8c8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c8a64e8d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c8a64e8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e60c3f8c8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1e60c3f8c8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1e60c3f8c8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1e60c3f8c8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8a049cab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c8a049cab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e60c3f8c8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e60c3f8c8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1e60c3f8c8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1e60c3f8c8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e60c3f8c8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e60c3f8c8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8a049cab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8a049ca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 type="title">
  <p:cSld name="TITLE">
    <p:bg>
      <p:bgPr>
        <a:solidFill>
          <a:srgbClr val="006E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744575"/>
            <a:ext cx="634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negative">
  <p:cSld name="TITLE_AND_BODY_1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7550" y="4568875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672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" name="Google Shape;2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abs/2106.0968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hyperlink" Target="https://gidariss.github.io/self-supervised-learning-cvpr2021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Relationship Id="rId4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gif"/><Relationship Id="rId4" Type="http://schemas.openxmlformats.org/officeDocument/2006/relationships/image" Target="../media/image71.gif"/><Relationship Id="rId5" Type="http://schemas.openxmlformats.org/officeDocument/2006/relationships/image" Target="../media/image7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ctrTitle"/>
          </p:nvPr>
        </p:nvSpPr>
        <p:spPr>
          <a:xfrm>
            <a:off x="311700" y="744575"/>
            <a:ext cx="634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 sz="2400"/>
              <a:t>.  Neural Networks Applications in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Computer Vision</a:t>
            </a:r>
            <a:endParaRPr sz="2400"/>
          </a:p>
        </p:txBody>
      </p:sp>
      <p:sp>
        <p:nvSpPr>
          <p:cNvPr id="52" name="Google Shape;52;p14"/>
          <p:cNvSpPr txBox="1"/>
          <p:nvPr/>
        </p:nvSpPr>
        <p:spPr>
          <a:xfrm>
            <a:off x="5221925" y="4598675"/>
            <a:ext cx="38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andrei.nicolicioiu@gmail.com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751775" y="334525"/>
            <a:ext cx="3082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685675" y="116517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learning a new skill, humans reuse knowledge and practices that they already learned before.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when learning physics we use knowledge learned from mathematics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when learning to play ukulele we benefit from already playing guitar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can we made ML models benefit from previously learned tasks?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Start with </a:t>
            </a:r>
            <a:r>
              <a:rPr b="1" lang="en" sz="1600"/>
              <a:t>good representations </a:t>
            </a:r>
            <a:r>
              <a:rPr lang="en" sz="1600"/>
              <a:t>of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This could be given by a model already learned on a previous task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 </a:t>
            </a:r>
            <a:r>
              <a:rPr b="1" lang="en" sz="1600"/>
              <a:t>new</a:t>
            </a:r>
            <a:r>
              <a:rPr lang="en" sz="1600"/>
              <a:t> representations for a new problem, by building on the old representations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751775" y="334525"/>
            <a:ext cx="3082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685675" y="116517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practice, for computer vision tasks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Start from a pretrained model on another task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With large amount of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previous task should be similar to the new task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 the prediction layer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Usually, the last layer is useful just for the old task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 a new model by adding one or more layer to the model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Usually replace the last layers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Or add intermediate additional laters: see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LoRA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 the new model on the new task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Learn only the new layers (if the task is very similar) 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Learn the parameters of the entire model (full fine-tunning)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751775" y="334525"/>
            <a:ext cx="47757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Learning: LoRA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83950" y="849025"/>
            <a:ext cx="73971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some MLP layers LoRA adds a residual </a:t>
            </a:r>
            <a:r>
              <a:rPr lang="en" sz="1600"/>
              <a:t>connection</a:t>
            </a:r>
            <a:r>
              <a:rPr lang="en" sz="1600"/>
              <a:t> with extra parameters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W*X replaced by W*X + A*B*X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Initialize A, B such that ABX = 0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and B are lower </a:t>
            </a:r>
            <a:r>
              <a:rPr lang="en" sz="1600"/>
              <a:t>dimensional matrices: for example if W = 1024 x 1024, A = 1024 x 128 and B: 128 x 1024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A*B represents a low rank matrix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popular for fine-tuning large language models (LLMs)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325" y="3307750"/>
            <a:ext cx="3412951" cy="176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0" y="4936200"/>
            <a:ext cx="65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Hu et al. "Lora: Low-rank adaptation of large language models. 2021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</a:t>
            </a:r>
            <a:r>
              <a:rPr lang="en" sz="800"/>
              <a:t>https://www.youtube.com/watch?v=DhRoTONcyZE&amp;ab_channel=EdwardHu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176976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Self-supervised learning</a:t>
            </a:r>
            <a:endParaRPr sz="3400"/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455250" y="25319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-what to do when you don’t have labels -</a:t>
            </a:r>
            <a:endParaRPr sz="2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751775" y="334525"/>
            <a:ext cx="7525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learning? Self-supervised learning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685675" y="116517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Humans and especially babies learn on their own (without supervision) by </a:t>
            </a:r>
            <a:r>
              <a:rPr b="1" lang="en" sz="1600"/>
              <a:t>observing</a:t>
            </a:r>
            <a:r>
              <a:rPr lang="en" sz="1600"/>
              <a:t> and </a:t>
            </a:r>
            <a:r>
              <a:rPr b="1" lang="en" sz="1600"/>
              <a:t>interacting</a:t>
            </a:r>
            <a:r>
              <a:rPr lang="en" sz="1600"/>
              <a:t> with the world. E.g. babies: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Observe and imitate their parents, without knowing what they are doing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Interact with their environment: play with objects or even taste them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ML models emulate this?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Design tasks where the goal is to predict something about the data itself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Usually the </a:t>
            </a:r>
            <a:r>
              <a:rPr lang="en" sz="1600"/>
              <a:t>techniques</a:t>
            </a:r>
            <a:r>
              <a:rPr lang="en" sz="1600"/>
              <a:t> are very similar or the same as used in supervised learning but the task has to be constructed from the data alone, without having access to any kinds of labels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Generally to approaches: </a:t>
            </a:r>
            <a:r>
              <a:rPr b="1" lang="en" sz="1600"/>
              <a:t>generative </a:t>
            </a:r>
            <a:r>
              <a:rPr lang="en" sz="1600"/>
              <a:t>and</a:t>
            </a:r>
            <a:r>
              <a:rPr b="1" lang="en" sz="1600"/>
              <a:t> discriminative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methods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677400" y="88402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Generative: </a:t>
            </a:r>
            <a:r>
              <a:rPr lang="en" sz="1600"/>
              <a:t>learn to generate some parts of the input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Common model: </a:t>
            </a:r>
            <a:r>
              <a:rPr b="1" lang="en" sz="1600"/>
              <a:t>auto-encoder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Learn a model that reconstructs the input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a small “bottleneck” with that cannot represent the input in its entirely and must learn to </a:t>
            </a:r>
            <a:r>
              <a:rPr b="1" lang="en" sz="1600"/>
              <a:t>compress </a:t>
            </a:r>
            <a:r>
              <a:rPr lang="en" sz="1600"/>
              <a:t>it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this bottleneck representations in a downstream task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125" y="2640125"/>
            <a:ext cx="4481775" cy="23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0" y="4835700"/>
            <a:ext cx="65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https://towardsdatascience.com/anomaly-detection-with-autoencoder-b4cdce4866a6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751775" y="334525"/>
            <a:ext cx="69630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methods: masked auto-encoders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677400" y="88402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Generative: </a:t>
            </a:r>
            <a:r>
              <a:rPr lang="en" sz="1600"/>
              <a:t>learn to generate some parts of the input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Masked</a:t>
            </a:r>
            <a:r>
              <a:rPr lang="en" sz="1600"/>
              <a:t> </a:t>
            </a:r>
            <a:r>
              <a:rPr b="1" lang="en" sz="1600"/>
              <a:t>auto-encoder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Apply noise to the input (random gray patches) and learn to reconstruct the entire original input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3" name="Google Shape;173;p29"/>
          <p:cNvSpPr txBox="1"/>
          <p:nvPr/>
        </p:nvSpPr>
        <p:spPr>
          <a:xfrm>
            <a:off x="0" y="4835700"/>
            <a:ext cx="65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He, Kaiming, et al. "Masked autoencoders are scalable vision learners." CVPR 2022</a:t>
            </a:r>
            <a:endParaRPr sz="800"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075" y="2165350"/>
            <a:ext cx="4608399" cy="26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751775" y="334525"/>
            <a:ext cx="6607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methods: image colorization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585150" y="3514450"/>
            <a:ext cx="79737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 a convolutional network to predict the colors from a gray image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Re-use part of the model to obtain good representations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1" name="Google Shape;181;p30"/>
          <p:cNvSpPr txBox="1"/>
          <p:nvPr/>
        </p:nvSpPr>
        <p:spPr>
          <a:xfrm>
            <a:off x="0" y="4835700"/>
            <a:ext cx="65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Zhang et al. "Colorful image colorization."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ECCV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2016</a:t>
            </a:r>
            <a:endParaRPr b="1" sz="800"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0" y="1143400"/>
            <a:ext cx="8914298" cy="24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methods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693950" y="89227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Discriminative: </a:t>
            </a:r>
            <a:r>
              <a:rPr lang="en" sz="1600"/>
              <a:t>design a task where the model should distinguish between some modifications of the data.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900" y="1596025"/>
            <a:ext cx="5902575" cy="34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82675" y="4812725"/>
            <a:ext cx="394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Slide from Andrew Zisserman’s presentation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Methods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693950" y="892275"/>
            <a:ext cx="824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298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50"/>
              <a:t>Current successful discriminative approaches: </a:t>
            </a:r>
            <a:r>
              <a:rPr b="1" lang="en" sz="2550"/>
              <a:t>Contrastive</a:t>
            </a:r>
            <a:r>
              <a:rPr lang="en" sz="2550"/>
              <a:t> methods</a:t>
            </a:r>
            <a:endParaRPr sz="2550"/>
          </a:p>
          <a:p>
            <a:pPr indent="-3298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50"/>
              <a:t>Given a pair of images: do they match or not? </a:t>
            </a:r>
            <a:endParaRPr sz="2550"/>
          </a:p>
          <a:p>
            <a:pPr indent="-32980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550"/>
              <a:t>positive or negative pair?</a:t>
            </a:r>
            <a:endParaRPr b="1" sz="2550"/>
          </a:p>
          <a:p>
            <a:pPr indent="-3298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50"/>
              <a:t>Difficulty: finding meaningful categorisation in positive and negative pairs</a:t>
            </a:r>
            <a:endParaRPr sz="2550"/>
          </a:p>
          <a:p>
            <a:pPr indent="-32980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550"/>
              <a:t>Positive: </a:t>
            </a:r>
            <a:endParaRPr sz="2550"/>
          </a:p>
          <a:p>
            <a:pPr indent="-329803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550"/>
              <a:t>different parts of the same image</a:t>
            </a:r>
            <a:endParaRPr sz="2550"/>
          </a:p>
          <a:p>
            <a:pPr indent="-329803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550"/>
              <a:t>the same image transformed in different ways </a:t>
            </a:r>
            <a:endParaRPr sz="2550"/>
          </a:p>
          <a:p>
            <a:pPr indent="-32980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550"/>
              <a:t>Negative:</a:t>
            </a:r>
            <a:endParaRPr sz="2550"/>
          </a:p>
          <a:p>
            <a:pPr indent="-329803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550"/>
              <a:t>Random pairs of images</a:t>
            </a:r>
            <a:endParaRPr sz="25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25" y="2591600"/>
            <a:ext cx="3592075" cy="25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82675" y="4812725"/>
            <a:ext cx="55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Chen et al. "A simple framework for contrastive learning of visual representations."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ICML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2020.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875" y="338725"/>
            <a:ext cx="5719500" cy="245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00" y="2824863"/>
            <a:ext cx="721995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Methods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0" y="1872800"/>
            <a:ext cx="58290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740" lvl="0" marL="457200" rtl="0" algn="l">
              <a:spcBef>
                <a:spcPts val="0"/>
              </a:spcBef>
              <a:spcAft>
                <a:spcPts val="0"/>
              </a:spcAft>
              <a:buSzPts val="1640"/>
              <a:buChar char="●"/>
            </a:pPr>
            <a:r>
              <a:rPr lang="en" sz="1640"/>
              <a:t>A </a:t>
            </a:r>
            <a:r>
              <a:rPr lang="en" sz="1640"/>
              <a:t>contrastive</a:t>
            </a:r>
            <a:r>
              <a:rPr lang="en" sz="1640"/>
              <a:t> method will produce a representation f(x) that is good for distinguishing between positive and negative pairs</a:t>
            </a:r>
            <a:endParaRPr sz="1640"/>
          </a:p>
          <a:p>
            <a:pPr indent="-332740" lvl="0" marL="457200" rtl="0" algn="l">
              <a:spcBef>
                <a:spcPts val="0"/>
              </a:spcBef>
              <a:spcAft>
                <a:spcPts val="0"/>
              </a:spcAft>
              <a:buSzPts val="1640"/>
              <a:buChar char="●"/>
            </a:pPr>
            <a:r>
              <a:rPr lang="en" sz="1640"/>
              <a:t>A generic contrastive method should learn to</a:t>
            </a:r>
            <a:endParaRPr sz="1640"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" sz="1440"/>
              <a:t>make the representations of positive pairs more similar</a:t>
            </a:r>
            <a:endParaRPr sz="1440"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○"/>
            </a:pPr>
            <a:r>
              <a:rPr lang="en" sz="1440"/>
              <a:t>Make the representation of negative pairs less similar</a:t>
            </a:r>
            <a:endParaRPr sz="144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640"/>
          </a:p>
        </p:txBody>
      </p:sp>
      <p:sp>
        <p:nvSpPr>
          <p:cNvPr id="205" name="Google Shape;205;p33"/>
          <p:cNvSpPr txBox="1"/>
          <p:nvPr/>
        </p:nvSpPr>
        <p:spPr>
          <a:xfrm>
            <a:off x="82675" y="4812725"/>
            <a:ext cx="55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Chen et al. "A simple framework for contrastive learning of visual representations."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ICML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2020.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mathcal{L} = - \sum_{(x,y) \in positive} \text{sim}(f(x),f(y)) + \sum_{(x,y) \in negative }  \text{sim}(f(x),f(y)) " id="206" name="Google Shape;206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00" y="1255900"/>
            <a:ext cx="7434146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973" y="1946225"/>
            <a:ext cx="3431027" cy="32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874825" y="742025"/>
            <a:ext cx="4954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0"/>
              <a:t>Minimise generic Loss:</a:t>
            </a:r>
            <a:endParaRPr sz="3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Methods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4945750" y="991725"/>
            <a:ext cx="3623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Self-supervised contrastive loss </a:t>
            </a:r>
            <a:endParaRPr sz="16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50" y="2552650"/>
            <a:ext cx="2147825" cy="16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025" y="2607150"/>
            <a:ext cx="52482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_{x,y}} = - \text{log}\frac{\text{exp}(f(y)^Tf(x))}{\sum_{(x,z) \in neg}\text{exp} {(f(z)^Tf(x)})}" id="217" name="Google Shape;217;p3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475" y="1624100"/>
            <a:ext cx="3197202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_{x,i}} = - \text{log}\frac{\text{exp}(w_i f(x))}{\sum_{k \in 1..K }\text{exp} {(w_kf(x)})}" id="218" name="Google Shape;218;p3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675" y="1635380"/>
            <a:ext cx="3131506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259225" y="991725"/>
            <a:ext cx="34668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Supervised cross-entropy loss </a:t>
            </a:r>
            <a:endParaRPr sz="1600"/>
          </a:p>
        </p:txBody>
      </p:sp>
      <p:sp>
        <p:nvSpPr>
          <p:cNvPr id="220" name="Google Shape;220;p34"/>
          <p:cNvSpPr txBox="1"/>
          <p:nvPr/>
        </p:nvSpPr>
        <p:spPr>
          <a:xfrm>
            <a:off x="333800" y="4779350"/>
            <a:ext cx="671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For more details you could see: </a:t>
            </a:r>
            <a:r>
              <a:rPr lang="en" sz="8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https://gidariss.github.io/self-supervised-learning-cvpr2021/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176976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Robustness</a:t>
            </a:r>
            <a:endParaRPr sz="3400"/>
          </a:p>
        </p:txBody>
      </p:sp>
      <p:sp>
        <p:nvSpPr>
          <p:cNvPr id="226" name="Google Shape;226;p35"/>
          <p:cNvSpPr txBox="1"/>
          <p:nvPr>
            <p:ph type="title"/>
          </p:nvPr>
        </p:nvSpPr>
        <p:spPr>
          <a:xfrm>
            <a:off x="455250" y="25319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-take care: your network cheats -</a:t>
            </a:r>
            <a:endParaRPr sz="2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Shortcuts in Learning 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624800" y="4770300"/>
            <a:ext cx="80274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Image from Aaron Courville talk (EEML 2021) - who got it from Bernhard Schölkopf ’s slides (2017) - who got it from Pietro Perona (2017) :)</a:t>
            </a:r>
            <a:endParaRPr sz="1600"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38" y="797075"/>
            <a:ext cx="7356324" cy="38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Shortcuts in Learning </a:t>
            </a:r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624800" y="4770300"/>
            <a:ext cx="80274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Image from Aaron Courville talk (EEML 2021) - who got it from Bernhard Schölkopf ’s slides (2017) - who got it from Pietro Perona (2017) :)</a:t>
            </a:r>
            <a:endParaRPr sz="1600"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465" r="465" t="0"/>
          <a:stretch/>
        </p:blipFill>
        <p:spPr>
          <a:xfrm>
            <a:off x="893850" y="797075"/>
            <a:ext cx="7599327" cy="40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Shortcuts in Learning 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14375" y="4691475"/>
            <a:ext cx="80274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Beery et al. "Recognition in terra incognita."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ECCV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2018.</a:t>
            </a:r>
            <a:b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Geirhos et al. "Shortcut learning in deep neural networks."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Nature Machine Intelligence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(2020).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760075" y="1062025"/>
            <a:ext cx="7798500" cy="615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Shortcuts: learning strategies / rules that solve the task in an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unintended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way that is not based on true causes and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cannot generalize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037" y="2571762"/>
            <a:ext cx="4754115" cy="200198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843325" y="1677625"/>
            <a:ext cx="7715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schotcuts are based on spurious (fake / misleading) features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Also called non-robust or non-causal features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e.g. use color of the background to distinguish between cows and camels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Shortcuts in Learning 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614375" y="4691475"/>
            <a:ext cx="80274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https://openai.com/blog/clip/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683075" y="1802575"/>
            <a:ext cx="33255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Large scale models like OpenAI’s CLIP trained on 400M image-text pairs are: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robust to shortcuts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capable of better generalising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950" y="334525"/>
            <a:ext cx="4320825" cy="443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614375" y="4691475"/>
            <a:ext cx="80274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https://openai.com/blog/clip/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575" y="1018300"/>
            <a:ext cx="4830626" cy="333025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0"/>
          <p:cNvSpPr txBox="1"/>
          <p:nvPr/>
        </p:nvSpPr>
        <p:spPr>
          <a:xfrm>
            <a:off x="48100" y="1536975"/>
            <a:ext cx="40917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Morel trained on a vast collection of image-text pairs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Contrastive learning method on these image-text pairs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 to produce 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high similarity for correct image - text pairs 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Low similarity for random image-text pairs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Shortcuts in Learning </a:t>
            </a:r>
            <a:endParaRPr/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614375" y="4691475"/>
            <a:ext cx="80274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https://openai.com/blog/multimodal-neurons/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989100" y="3509600"/>
            <a:ext cx="7715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But even CLIP models are still vulnerable to shortcuts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3188"/>
            <a:ext cx="8839200" cy="203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751775" y="334525"/>
            <a:ext cx="48963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Systematic generalisation</a:t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614375" y="4691475"/>
            <a:ext cx="80274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760075" y="1062025"/>
            <a:ext cx="7798500" cy="831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Systematic Generalization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Generalization to examples that may not be drawn from the same distribution as the training data, but that obey the same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basic rules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of production or underlying structure.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770375" y="2207800"/>
            <a:ext cx="77154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Systematic generalisation - special king of 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out-of-distribution generalisation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Promoting systematic generalisation :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Increase data or model 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diversity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potential use data augmentations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 features that are do not change across 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different environments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They are more robust - and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ideally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represent the true causes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odularity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other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Inductive biases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9500" y="298425"/>
            <a:ext cx="863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Convolutional Networks</a:t>
            </a:r>
            <a:endParaRPr/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50" y="2146325"/>
            <a:ext cx="6301099" cy="235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6"/>
          <p:cNvCxnSpPr/>
          <p:nvPr/>
        </p:nvCxnSpPr>
        <p:spPr>
          <a:xfrm>
            <a:off x="3648075" y="2079650"/>
            <a:ext cx="219300" cy="7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6"/>
          <p:cNvSpPr txBox="1"/>
          <p:nvPr/>
        </p:nvSpPr>
        <p:spPr>
          <a:xfrm>
            <a:off x="2967150" y="1734350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Kernels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" name="Google Shape;69;p16"/>
          <p:cNvCxnSpPr/>
          <p:nvPr/>
        </p:nvCxnSpPr>
        <p:spPr>
          <a:xfrm flipH="1">
            <a:off x="6581850" y="1670000"/>
            <a:ext cx="3333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p16"/>
          <p:cNvSpPr txBox="1"/>
          <p:nvPr/>
        </p:nvSpPr>
        <p:spPr>
          <a:xfrm>
            <a:off x="6262800" y="1316375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 feature map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738300" y="1734350"/>
            <a:ext cx="1919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2" name="Google Shape;72;p16"/>
          <p:cNvCxnSpPr/>
          <p:nvPr/>
        </p:nvCxnSpPr>
        <p:spPr>
          <a:xfrm>
            <a:off x="1304925" y="2003450"/>
            <a:ext cx="552600" cy="5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9500" y="1061424"/>
            <a:ext cx="85833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 convolutional operation: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face analysis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311700" y="1239000"/>
            <a:ext cx="8652900" cy="23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Buolamwini and Gebru [2018] study the performance of standard gender classifiers offered by API b</a:t>
            </a:r>
            <a:r>
              <a:rPr lang="en" sz="1500"/>
              <a:t>undles by Microsoft, IBM and Face++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They show large differences in the performance on different subgroups</a:t>
            </a:r>
            <a:endParaRPr sz="15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All classifiers perform better on male faces than female faces 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8.1% − 20.6% difference in error rate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All classifiers perform better on lighter faces than darker faces 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11.8% − 19.2% difference in error rate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All classifiers perform worst on darker female faces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 20.8% − 34.7% error rate</a:t>
            </a:r>
            <a:endParaRPr sz="1500"/>
          </a:p>
        </p:txBody>
      </p:sp>
      <p:sp>
        <p:nvSpPr>
          <p:cNvPr id="288" name="Google Shape;288;p43"/>
          <p:cNvSpPr txBox="1"/>
          <p:nvPr/>
        </p:nvSpPr>
        <p:spPr>
          <a:xfrm>
            <a:off x="531000" y="4654150"/>
            <a:ext cx="837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Buolamwini and Gebru. "Gender shades: Intersectional accuracy disparities in commercial gender classification." FAccT 2018.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</a:t>
            </a:r>
            <a:r>
              <a:rPr lang="en"/>
              <a:t>Super-Resolution 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375" y="1322076"/>
            <a:ext cx="6267999" cy="3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/>
          <p:nvPr/>
        </p:nvSpPr>
        <p:spPr>
          <a:xfrm>
            <a:off x="4789525" y="1199725"/>
            <a:ext cx="3810900" cy="34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</a:t>
            </a:r>
            <a:r>
              <a:rPr lang="en"/>
              <a:t>Super-Resolution </a:t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311700" y="1266325"/>
            <a:ext cx="4488300" cy="3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Current ML methods could upsample low resolution images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Keep in mind that some information cannot be </a:t>
            </a:r>
            <a:r>
              <a:rPr lang="en"/>
              <a:t>recuperated</a:t>
            </a:r>
            <a:r>
              <a:rPr lang="en"/>
              <a:t> from low-resolution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ML methods </a:t>
            </a:r>
            <a:r>
              <a:rPr lang="en"/>
              <a:t>inherently</a:t>
            </a:r>
            <a:r>
              <a:rPr lang="en"/>
              <a:t> ‘guess’ the missing details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certain cases this could be useful: photo sharing - video games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this can also be used for dangerous applications - wrongly </a:t>
            </a:r>
            <a:r>
              <a:rPr lang="en"/>
              <a:t>identifying</a:t>
            </a:r>
            <a:r>
              <a:rPr lang="en"/>
              <a:t> suspects</a:t>
            </a:r>
            <a:endParaRPr/>
          </a:p>
        </p:txBody>
      </p:sp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225" y="1780425"/>
            <a:ext cx="4222476" cy="21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311700" y="1951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</a:t>
            </a:r>
            <a:r>
              <a:rPr lang="en"/>
              <a:t>Super-Resolution </a:t>
            </a:r>
            <a:endParaRPr/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25" y="1013275"/>
            <a:ext cx="6729350" cy="39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 txBox="1"/>
          <p:nvPr/>
        </p:nvSpPr>
        <p:spPr>
          <a:xfrm rot="-1796629">
            <a:off x="296695" y="2029781"/>
            <a:ext cx="4329756" cy="1831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7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FALSE</a:t>
            </a:r>
            <a:endParaRPr b="1" sz="107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5368375" y="1947025"/>
            <a:ext cx="346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Always present clearly what a method can do and cannot do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Take care of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unintended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use cases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639575" y="218575"/>
            <a:ext cx="5450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Tasks</a:t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75" y="1272688"/>
            <a:ext cx="7706875" cy="31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36"/>
              <a:t>Slide from: CS231n Stanford Course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311700" y="176976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Segmentation</a:t>
            </a:r>
            <a:endParaRPr sz="3400"/>
          </a:p>
        </p:txBody>
      </p:sp>
      <p:sp>
        <p:nvSpPr>
          <p:cNvPr id="324" name="Google Shape;324;p48"/>
          <p:cNvSpPr txBox="1"/>
          <p:nvPr>
            <p:ph type="title"/>
          </p:nvPr>
        </p:nvSpPr>
        <p:spPr>
          <a:xfrm>
            <a:off x="455250" y="25319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-or how to put borders in your images -</a:t>
            </a:r>
            <a:endParaRPr sz="2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50" y="775050"/>
            <a:ext cx="5711699" cy="40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/>
          <p:nvPr>
            <p:ph type="title"/>
          </p:nvPr>
        </p:nvSpPr>
        <p:spPr>
          <a:xfrm>
            <a:off x="751775" y="334525"/>
            <a:ext cx="3082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from: Bauer et al. [2011], Marmanis et al. [2016],  van der Laak [2021]. </a:t>
            </a:r>
            <a:endParaRPr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5203800" y="2512175"/>
            <a:ext cx="3880500" cy="23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Definition</a:t>
            </a:r>
            <a:r>
              <a:rPr lang="en" sz="1800"/>
              <a:t>:</a:t>
            </a:r>
            <a:endParaRPr sz="18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partition an image into regions each of which has a reasonably homogeneous visual appearance or which corresponds to objects or parts of an object</a:t>
            </a:r>
            <a:br>
              <a:rPr lang="en" sz="1400"/>
            </a:br>
            <a:r>
              <a:rPr lang="en" sz="1400"/>
              <a:t> [Forsyth and Ponce 2003]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999" y="143775"/>
            <a:ext cx="2196075" cy="220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751775" y="334525"/>
            <a:ext cx="57201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Segmentation: Sliding Window</a:t>
            </a:r>
            <a:endParaRPr/>
          </a:p>
        </p:txBody>
      </p:sp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837275" y="908500"/>
            <a:ext cx="8247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75" y="849025"/>
            <a:ext cx="8188851" cy="348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71"/>
              <a:t>Slide from: CS231n Stanford Course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751775" y="334525"/>
            <a:ext cx="57201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Segmentation: Sliding Window</a:t>
            </a:r>
            <a:endParaRPr/>
          </a:p>
        </p:txBody>
      </p:sp>
      <p:sp>
        <p:nvSpPr>
          <p:cNvPr id="347" name="Google Shape;347;p51"/>
          <p:cNvSpPr txBox="1"/>
          <p:nvPr/>
        </p:nvSpPr>
        <p:spPr>
          <a:xfrm>
            <a:off x="1078750" y="3605700"/>
            <a:ext cx="2355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Inefficient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075" y="2680675"/>
            <a:ext cx="5792384" cy="24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 txBox="1"/>
          <p:nvPr>
            <p:ph idx="1" type="body"/>
          </p:nvPr>
        </p:nvSpPr>
        <p:spPr>
          <a:xfrm>
            <a:off x="515300" y="803850"/>
            <a:ext cx="8247000" cy="27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 patches  obtained by sliding a window through the image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to classify each path as the class of the object or region found at its center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(patches, center labels) pairs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Learn the convolutional network to predict the class of the center of a patch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Classify </a:t>
            </a:r>
            <a:r>
              <a:rPr b="1" lang="en" sz="1400"/>
              <a:t>each pixel</a:t>
            </a:r>
            <a:r>
              <a:rPr lang="en" sz="1400"/>
              <a:t> by selecting a patch around it and run the learnt network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751775" y="334525"/>
            <a:ext cx="3082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355" name="Google Shape;355;p52"/>
          <p:cNvSpPr txBox="1"/>
          <p:nvPr>
            <p:ph idx="1" type="body"/>
          </p:nvPr>
        </p:nvSpPr>
        <p:spPr>
          <a:xfrm>
            <a:off x="5711700" y="1208950"/>
            <a:ext cx="34323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Goal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Generate a segmentation for the entire image </a:t>
            </a:r>
            <a:r>
              <a:rPr b="1" lang="en" sz="1400">
                <a:solidFill>
                  <a:schemeClr val="dk2"/>
                </a:solidFill>
              </a:rPr>
              <a:t>without</a:t>
            </a:r>
            <a:r>
              <a:rPr lang="en" sz="1400"/>
              <a:t> </a:t>
            </a:r>
            <a:r>
              <a:rPr b="1" lang="en" sz="1400">
                <a:solidFill>
                  <a:srgbClr val="FF0000"/>
                </a:solidFill>
              </a:rPr>
              <a:t>redundant</a:t>
            </a:r>
            <a:r>
              <a:rPr lang="en" sz="1400"/>
              <a:t> computations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information learned  on classification tasks with more data, and be able to transfer it to segmentation task </a:t>
            </a:r>
            <a:endParaRPr b="1" sz="1400">
              <a:solidFill>
                <a:srgbClr val="FF0000"/>
              </a:solidFill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8950"/>
            <a:ext cx="5711700" cy="322330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from: Long et al.[2014]: Convolutional networks for semantic segmentation.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764625" y="244950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</a:t>
            </a:r>
            <a:r>
              <a:rPr lang="en"/>
              <a:t>Convolutional Networks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0" y="4598125"/>
            <a:ext cx="4870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Simonyan and Zisserman [2014]: Very deep convolutional networks for large-scale image recognition.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8825"/>
            <a:ext cx="8839199" cy="326090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4940400" y="4731225"/>
            <a:ext cx="4203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from: https://github.com/HarisIqbal88/PlotNeuralNet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751775" y="334525"/>
            <a:ext cx="3082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sp>
        <p:nvSpPr>
          <p:cNvPr id="363" name="Google Shape;363;p53"/>
          <p:cNvSpPr txBox="1"/>
          <p:nvPr>
            <p:ph idx="1" type="body"/>
          </p:nvPr>
        </p:nvSpPr>
        <p:spPr>
          <a:xfrm>
            <a:off x="685675" y="116517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convolution, pooling and activations layers are local operations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apply them on the whole image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a fully-connected layer could be seen as convolutional layer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Instead of fc layers, use conv layers with filters of the same size as the input to the gc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4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305525" y="3366750"/>
            <a:ext cx="1413476" cy="14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4"/>
          <p:cNvSpPr/>
          <p:nvPr/>
        </p:nvSpPr>
        <p:spPr>
          <a:xfrm>
            <a:off x="4650650" y="1508788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4"/>
          <p:cNvSpPr/>
          <p:nvPr/>
        </p:nvSpPr>
        <p:spPr>
          <a:xfrm>
            <a:off x="3655975" y="1325075"/>
            <a:ext cx="1745100" cy="16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4"/>
          <p:cNvSpPr/>
          <p:nvPr/>
        </p:nvSpPr>
        <p:spPr>
          <a:xfrm>
            <a:off x="4964188" y="3458663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4"/>
          <p:cNvSpPr/>
          <p:nvPr/>
        </p:nvSpPr>
        <p:spPr>
          <a:xfrm>
            <a:off x="3969513" y="3274950"/>
            <a:ext cx="1745100" cy="16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>
            <p:ph type="title"/>
          </p:nvPr>
        </p:nvSpPr>
        <p:spPr>
          <a:xfrm>
            <a:off x="751775" y="334525"/>
            <a:ext cx="3985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- sliding window</a:t>
            </a:r>
            <a:endParaRPr/>
          </a:p>
        </p:txBody>
      </p:sp>
      <p:sp>
        <p:nvSpPr>
          <p:cNvPr id="375" name="Google Shape;375;p54"/>
          <p:cNvSpPr txBox="1"/>
          <p:nvPr/>
        </p:nvSpPr>
        <p:spPr>
          <a:xfrm>
            <a:off x="3238125" y="1508300"/>
            <a:ext cx="59061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Let's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take two patches from a larger image and pass each of them through the </a:t>
            </a: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convolutional neural network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will observe that there exist points in the intermediate features maps of the net that: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Are obtained by the exact computations of the exact same input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Are redundant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5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305525" y="3366750"/>
            <a:ext cx="1413476" cy="14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5"/>
          <p:cNvSpPr/>
          <p:nvPr/>
        </p:nvSpPr>
        <p:spPr>
          <a:xfrm>
            <a:off x="4650650" y="1508788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5"/>
          <p:cNvSpPr/>
          <p:nvPr/>
        </p:nvSpPr>
        <p:spPr>
          <a:xfrm>
            <a:off x="3655975" y="1325075"/>
            <a:ext cx="1745100" cy="16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5" name="Google Shape;385;p55"/>
          <p:cNvCxnSpPr/>
          <p:nvPr/>
        </p:nvCxnSpPr>
        <p:spPr>
          <a:xfrm flipH="1">
            <a:off x="802875" y="1996900"/>
            <a:ext cx="2713500" cy="43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55"/>
          <p:cNvSpPr/>
          <p:nvPr/>
        </p:nvSpPr>
        <p:spPr>
          <a:xfrm>
            <a:off x="602150" y="1831125"/>
            <a:ext cx="401400" cy="4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5"/>
          <p:cNvSpPr/>
          <p:nvPr/>
        </p:nvSpPr>
        <p:spPr>
          <a:xfrm>
            <a:off x="920325" y="3780925"/>
            <a:ext cx="401400" cy="4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363" y="3357038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5"/>
          <p:cNvSpPr/>
          <p:nvPr/>
        </p:nvSpPr>
        <p:spPr>
          <a:xfrm>
            <a:off x="4964188" y="3458663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5"/>
          <p:cNvSpPr/>
          <p:nvPr/>
        </p:nvSpPr>
        <p:spPr>
          <a:xfrm>
            <a:off x="3969513" y="3274950"/>
            <a:ext cx="1745100" cy="16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55"/>
          <p:cNvCxnSpPr/>
          <p:nvPr/>
        </p:nvCxnSpPr>
        <p:spPr>
          <a:xfrm flipH="1">
            <a:off x="1116475" y="3872825"/>
            <a:ext cx="2748900" cy="117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5"/>
          <p:cNvSpPr txBox="1"/>
          <p:nvPr/>
        </p:nvSpPr>
        <p:spPr>
          <a:xfrm>
            <a:off x="5811100" y="1508300"/>
            <a:ext cx="33330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Convolutional and pooling layers share computations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exists </a:t>
            </a: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points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the feature maps of the two image patches that have the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receptive field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input image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points have the same values obtained by the same computations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Results: for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neighbouring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patches most convolutional and pooling computations are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shared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55"/>
          <p:cNvSpPr txBox="1"/>
          <p:nvPr>
            <p:ph type="title"/>
          </p:nvPr>
        </p:nvSpPr>
        <p:spPr>
          <a:xfrm>
            <a:off x="751775" y="334525"/>
            <a:ext cx="3985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- sliding window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6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305525" y="3366750"/>
            <a:ext cx="1413476" cy="14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6"/>
          <p:cNvSpPr/>
          <p:nvPr/>
        </p:nvSpPr>
        <p:spPr>
          <a:xfrm>
            <a:off x="4650650" y="1508788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56"/>
          <p:cNvCxnSpPr/>
          <p:nvPr/>
        </p:nvCxnSpPr>
        <p:spPr>
          <a:xfrm rot="10800000">
            <a:off x="802750" y="2040300"/>
            <a:ext cx="4231800" cy="26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56"/>
          <p:cNvSpPr/>
          <p:nvPr/>
        </p:nvSpPr>
        <p:spPr>
          <a:xfrm>
            <a:off x="496675" y="1682800"/>
            <a:ext cx="619800" cy="6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33667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6"/>
          <p:cNvSpPr/>
          <p:nvPr/>
        </p:nvSpPr>
        <p:spPr>
          <a:xfrm>
            <a:off x="4702438" y="3408263"/>
            <a:ext cx="2722200" cy="1485600"/>
          </a:xfrm>
          <a:prstGeom prst="parallelogram">
            <a:avLst>
              <a:gd fmla="val 6754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56"/>
          <p:cNvCxnSpPr/>
          <p:nvPr/>
        </p:nvCxnSpPr>
        <p:spPr>
          <a:xfrm rot="10800000">
            <a:off x="1116450" y="3990525"/>
            <a:ext cx="3987900" cy="21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56"/>
          <p:cNvSpPr/>
          <p:nvPr/>
        </p:nvSpPr>
        <p:spPr>
          <a:xfrm>
            <a:off x="811125" y="3658825"/>
            <a:ext cx="619800" cy="6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6"/>
          <p:cNvSpPr txBox="1"/>
          <p:nvPr/>
        </p:nvSpPr>
        <p:spPr>
          <a:xfrm>
            <a:off x="5811100" y="1508300"/>
            <a:ext cx="33330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Convolutional and pooling layers share computations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exists </a:t>
            </a: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points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the feature maps of the two image patches that have the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receptive field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input image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points have the same values obtained by the same computations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Results: for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neighbouring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patches most convolutional and pooling computations are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shared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56"/>
          <p:cNvSpPr txBox="1"/>
          <p:nvPr>
            <p:ph type="title"/>
          </p:nvPr>
        </p:nvSpPr>
        <p:spPr>
          <a:xfrm>
            <a:off x="751775" y="334525"/>
            <a:ext cx="3985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- sliding window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7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7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305525" y="3366750"/>
            <a:ext cx="1413476" cy="14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7"/>
          <p:cNvSpPr/>
          <p:nvPr/>
        </p:nvSpPr>
        <p:spPr>
          <a:xfrm>
            <a:off x="4868225" y="1503925"/>
            <a:ext cx="2189700" cy="1485600"/>
          </a:xfrm>
          <a:prstGeom prst="parallelogram">
            <a:avLst>
              <a:gd fmla="val 9459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57"/>
          <p:cNvCxnSpPr/>
          <p:nvPr/>
        </p:nvCxnSpPr>
        <p:spPr>
          <a:xfrm rot="10800000">
            <a:off x="1029725" y="2188800"/>
            <a:ext cx="3961200" cy="39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57"/>
          <p:cNvSpPr/>
          <p:nvPr/>
        </p:nvSpPr>
        <p:spPr>
          <a:xfrm>
            <a:off x="305700" y="1407275"/>
            <a:ext cx="1413600" cy="14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7"/>
          <p:cNvSpPr/>
          <p:nvPr/>
        </p:nvSpPr>
        <p:spPr>
          <a:xfrm>
            <a:off x="305450" y="3366750"/>
            <a:ext cx="1413600" cy="14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450" y="3246513"/>
            <a:ext cx="4252048" cy="15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7"/>
          <p:cNvSpPr/>
          <p:nvPr/>
        </p:nvSpPr>
        <p:spPr>
          <a:xfrm>
            <a:off x="4854850" y="3343275"/>
            <a:ext cx="2189700" cy="1485600"/>
          </a:xfrm>
          <a:prstGeom prst="parallelogram">
            <a:avLst>
              <a:gd fmla="val 9459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57"/>
          <p:cNvCxnSpPr/>
          <p:nvPr/>
        </p:nvCxnSpPr>
        <p:spPr>
          <a:xfrm rot="10800000">
            <a:off x="1038450" y="4117150"/>
            <a:ext cx="3961200" cy="322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57"/>
          <p:cNvSpPr txBox="1"/>
          <p:nvPr/>
        </p:nvSpPr>
        <p:spPr>
          <a:xfrm>
            <a:off x="6364875" y="1342525"/>
            <a:ext cx="2779200" cy="30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Fully connected layers depend on the whole input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 of the fully-connected layers for the two images are completely different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Result: the two patches do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NOT share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any computations in the fully connected layers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57"/>
          <p:cNvSpPr txBox="1"/>
          <p:nvPr>
            <p:ph type="title"/>
          </p:nvPr>
        </p:nvSpPr>
        <p:spPr>
          <a:xfrm>
            <a:off x="751775" y="334525"/>
            <a:ext cx="3985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- sliding window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8"/>
          <p:cNvPicPr preferRelativeResize="0"/>
          <p:nvPr/>
        </p:nvPicPr>
        <p:blipFill rotWithShape="1">
          <a:blip r:embed="rId3">
            <a:alphaModFix/>
          </a:blip>
          <a:srcRect b="25132" l="40699" r="18984" t="0"/>
          <a:stretch/>
        </p:blipFill>
        <p:spPr>
          <a:xfrm>
            <a:off x="305525" y="1407162"/>
            <a:ext cx="1413476" cy="1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25132" l="31083" r="28600" t="0"/>
          <a:stretch/>
        </p:blipFill>
        <p:spPr>
          <a:xfrm>
            <a:off x="305525" y="3366750"/>
            <a:ext cx="1413476" cy="14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825" y="1407163"/>
            <a:ext cx="4252048" cy="156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58"/>
          <p:cNvCxnSpPr/>
          <p:nvPr/>
        </p:nvCxnSpPr>
        <p:spPr>
          <a:xfrm rot="10800000">
            <a:off x="1029575" y="2188700"/>
            <a:ext cx="4947300" cy="52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58"/>
          <p:cNvSpPr/>
          <p:nvPr/>
        </p:nvSpPr>
        <p:spPr>
          <a:xfrm>
            <a:off x="305700" y="1407275"/>
            <a:ext cx="1413600" cy="148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8"/>
          <p:cNvSpPr/>
          <p:nvPr/>
        </p:nvSpPr>
        <p:spPr>
          <a:xfrm>
            <a:off x="305450" y="3366750"/>
            <a:ext cx="1413600" cy="14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450" y="3246513"/>
            <a:ext cx="4252048" cy="156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8"/>
          <p:cNvCxnSpPr/>
          <p:nvPr/>
        </p:nvCxnSpPr>
        <p:spPr>
          <a:xfrm flipH="1">
            <a:off x="1038475" y="4108400"/>
            <a:ext cx="4903500" cy="8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58"/>
          <p:cNvSpPr txBox="1"/>
          <p:nvPr/>
        </p:nvSpPr>
        <p:spPr>
          <a:xfrm>
            <a:off x="6364875" y="1342525"/>
            <a:ext cx="2779200" cy="30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Fully connected layers depend on the whole input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 of the fully-connected layers for the two images are completely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different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Result: the two patches do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NOT share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any computations in the fully connected layers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58"/>
          <p:cNvSpPr txBox="1"/>
          <p:nvPr>
            <p:ph type="title"/>
          </p:nvPr>
        </p:nvSpPr>
        <p:spPr>
          <a:xfrm>
            <a:off x="751775" y="334525"/>
            <a:ext cx="30828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type="title"/>
          </p:nvPr>
        </p:nvSpPr>
        <p:spPr>
          <a:xfrm>
            <a:off x="681700" y="180975"/>
            <a:ext cx="687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convolutional layer on larger input</a:t>
            </a:r>
            <a:endParaRPr/>
          </a:p>
        </p:txBody>
      </p:sp>
      <p:sp>
        <p:nvSpPr>
          <p:cNvPr id="445" name="Google Shape;445;p59"/>
          <p:cNvSpPr txBox="1"/>
          <p:nvPr>
            <p:ph idx="1" type="body"/>
          </p:nvPr>
        </p:nvSpPr>
        <p:spPr>
          <a:xfrm>
            <a:off x="4046350" y="1321275"/>
            <a:ext cx="4504500" cy="28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convolution, pooling and activations layers are local operations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them on the whole image</a:t>
            </a:r>
            <a:endParaRPr sz="1800"/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5" y="1321277"/>
            <a:ext cx="3847919" cy="353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60"/>
          <p:cNvGrpSpPr/>
          <p:nvPr/>
        </p:nvGrpSpPr>
        <p:grpSpPr>
          <a:xfrm>
            <a:off x="97320" y="1049380"/>
            <a:ext cx="3502704" cy="3642885"/>
            <a:chOff x="5393688" y="1954919"/>
            <a:chExt cx="2124525" cy="2209550"/>
          </a:xfrm>
        </p:grpSpPr>
        <p:cxnSp>
          <p:nvCxnSpPr>
            <p:cNvPr id="452" name="Google Shape;452;p60"/>
            <p:cNvCxnSpPr/>
            <p:nvPr/>
          </p:nvCxnSpPr>
          <p:spPr>
            <a:xfrm flipH="1" rot="10800000">
              <a:off x="6326900" y="2735675"/>
              <a:ext cx="16200" cy="7647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60"/>
            <p:cNvCxnSpPr/>
            <p:nvPr/>
          </p:nvCxnSpPr>
          <p:spPr>
            <a:xfrm rot="10800000">
              <a:off x="6487775" y="2647025"/>
              <a:ext cx="257700" cy="12558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60"/>
            <p:cNvCxnSpPr/>
            <p:nvPr/>
          </p:nvCxnSpPr>
          <p:spPr>
            <a:xfrm rot="10800000">
              <a:off x="6721375" y="2518250"/>
              <a:ext cx="611700" cy="1062600"/>
            </a:xfrm>
            <a:prstGeom prst="straightConnector1">
              <a:avLst/>
            </a:prstGeom>
            <a:noFill/>
            <a:ln cap="flat" cmpd="sng" w="2857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55" name="Google Shape;455;p60"/>
            <p:cNvPicPr preferRelativeResize="0"/>
            <p:nvPr/>
          </p:nvPicPr>
          <p:blipFill rotWithShape="1">
            <a:blip r:embed="rId3">
              <a:alphaModFix/>
            </a:blip>
            <a:srcRect b="15344" l="18223" r="18589" t="18939"/>
            <a:stretch/>
          </p:blipFill>
          <p:spPr>
            <a:xfrm>
              <a:off x="5393688" y="1954919"/>
              <a:ext cx="2124525" cy="22095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6" name="Google Shape;456;p60"/>
          <p:cNvCxnSpPr/>
          <p:nvPr/>
        </p:nvCxnSpPr>
        <p:spPr>
          <a:xfrm flipH="1" rot="10800000">
            <a:off x="1605550" y="2337225"/>
            <a:ext cx="78600" cy="125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60"/>
          <p:cNvCxnSpPr/>
          <p:nvPr/>
        </p:nvCxnSpPr>
        <p:spPr>
          <a:xfrm rot="10800000">
            <a:off x="1910900" y="2206225"/>
            <a:ext cx="401400" cy="205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60"/>
          <p:cNvCxnSpPr/>
          <p:nvPr/>
        </p:nvCxnSpPr>
        <p:spPr>
          <a:xfrm rot="10800000">
            <a:off x="2294775" y="2005550"/>
            <a:ext cx="1012200" cy="173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60"/>
          <p:cNvSpPr txBox="1"/>
          <p:nvPr>
            <p:ph idx="1" type="body"/>
          </p:nvPr>
        </p:nvSpPr>
        <p:spPr>
          <a:xfrm>
            <a:off x="4046350" y="1321275"/>
            <a:ext cx="48837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convolution, pooling and activations layers are local operations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them on the whole image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enlarging the input (blue) does NOT influence the top 4x4 cells of the output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0" name="Google Shape;460;p60"/>
          <p:cNvSpPr txBox="1"/>
          <p:nvPr>
            <p:ph type="title"/>
          </p:nvPr>
        </p:nvSpPr>
        <p:spPr>
          <a:xfrm>
            <a:off x="681700" y="180975"/>
            <a:ext cx="687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convolutional layer on larger input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-&gt; convolutional</a:t>
            </a:r>
            <a:endParaRPr/>
          </a:p>
        </p:txBody>
      </p:sp>
      <p:sp>
        <p:nvSpPr>
          <p:cNvPr id="466" name="Google Shape;466;p61"/>
          <p:cNvSpPr txBox="1"/>
          <p:nvPr>
            <p:ph idx="1" type="body"/>
          </p:nvPr>
        </p:nvSpPr>
        <p:spPr>
          <a:xfrm>
            <a:off x="751775" y="1165175"/>
            <a:ext cx="7907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Instead of applying a fully connected layer on the output corresponding to each small patch, we will apply a conv layer on the entire image that would produce the same output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consider first only the feature maps corresponding to a small patch, that would be fed to a fully connected layer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-&gt; convolutional</a:t>
            </a:r>
            <a:endParaRPr/>
          </a:p>
        </p:txBody>
      </p:sp>
      <p:sp>
        <p:nvSpPr>
          <p:cNvPr id="472" name="Google Shape;472;p62"/>
          <p:cNvSpPr txBox="1"/>
          <p:nvPr>
            <p:ph idx="1" type="body"/>
          </p:nvPr>
        </p:nvSpPr>
        <p:spPr>
          <a:xfrm>
            <a:off x="4815425" y="1165175"/>
            <a:ext cx="38439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31003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Input: feature volume of size 4x4xC</a:t>
            </a:r>
            <a:endParaRPr sz="2700"/>
          </a:p>
          <a:p>
            <a:pPr indent="-31003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Process the features into the final classification by two fully connected layers</a:t>
            </a:r>
            <a:endParaRPr sz="27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310038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fully connected layers can be converted into convolutional layers</a:t>
            </a:r>
            <a:endParaRPr sz="2700"/>
          </a:p>
          <a:p>
            <a:pPr indent="-3100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Fully connected layer is </a:t>
            </a:r>
            <a:r>
              <a:rPr b="1" lang="en" sz="2700"/>
              <a:t>equivalent</a:t>
            </a:r>
            <a:r>
              <a:rPr lang="en" sz="2700"/>
              <a:t> with convolutional layer with kernels of the same size as the input</a:t>
            </a:r>
            <a:endParaRPr sz="27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73" name="Google Shape;4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4" y="784550"/>
            <a:ext cx="4350226" cy="435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772600" y="1560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</a:t>
            </a:r>
            <a:r>
              <a:rPr lang="en"/>
              <a:t>Convolutional Networks architectures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010912" y="-1907199"/>
            <a:ext cx="1347475" cy="818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400" y="3115400"/>
            <a:ext cx="7209903" cy="16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264400" y="1024075"/>
            <a:ext cx="14178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ResNet</a:t>
            </a:r>
            <a:endParaRPr sz="210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72600" y="3115400"/>
            <a:ext cx="1508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Inception</a:t>
            </a:r>
            <a:endParaRPr sz="2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-&gt; convolutional</a:t>
            </a:r>
            <a:endParaRPr/>
          </a:p>
        </p:txBody>
      </p:sp>
      <p:pic>
        <p:nvPicPr>
          <p:cNvPr id="479" name="Google Shape;4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5" y="789200"/>
            <a:ext cx="5412917" cy="40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3"/>
          <p:cNvSpPr txBox="1"/>
          <p:nvPr>
            <p:ph idx="1" type="body"/>
          </p:nvPr>
        </p:nvSpPr>
        <p:spPr>
          <a:xfrm>
            <a:off x="5361225" y="1352100"/>
            <a:ext cx="38439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the same parameters from the fully connected but reshape them to be used as convolutional parameters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(4*4*C)x100 matrix 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 100 kernels of size 4x4xC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-&gt; convolutional</a:t>
            </a:r>
            <a:endParaRPr/>
          </a:p>
        </p:txBody>
      </p:sp>
      <p:pic>
        <p:nvPicPr>
          <p:cNvPr id="486" name="Google Shape;4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75" y="2212650"/>
            <a:ext cx="6343301" cy="28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4"/>
          <p:cNvSpPr txBox="1"/>
          <p:nvPr>
            <p:ph idx="1" type="body"/>
          </p:nvPr>
        </p:nvSpPr>
        <p:spPr>
          <a:xfrm>
            <a:off x="751775" y="1045475"/>
            <a:ext cx="80529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21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0"/>
              <a:buChar char="●"/>
            </a:pPr>
            <a:r>
              <a:rPr lang="en" sz="1490"/>
              <a:t>From a input </a:t>
            </a:r>
            <a:r>
              <a:rPr lang="en" sz="1490"/>
              <a:t>with</a:t>
            </a:r>
            <a:r>
              <a:rPr lang="en" sz="1490"/>
              <a:t> 2 spatial dimensions H x H and some channels C we obtain a single vector with 100 channels</a:t>
            </a:r>
            <a:endParaRPr sz="1490"/>
          </a:p>
          <a:p>
            <a:pPr indent="-323215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0"/>
              <a:buChar char="●"/>
            </a:pPr>
            <a:r>
              <a:rPr lang="en" sz="1490"/>
              <a:t>Resulting vector can be seen as a single 1x1 spatial location with 100 channels</a:t>
            </a:r>
            <a:endParaRPr sz="1490"/>
          </a:p>
          <a:p>
            <a:pPr indent="0" lvl="0" marL="0" marR="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935"/>
              <a:buNone/>
            </a:pPr>
            <a:r>
              <a:t/>
            </a:r>
            <a:endParaRPr sz="149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Convolutional Network (FCN)</a:t>
            </a:r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220125"/>
            <a:ext cx="8839202" cy="266172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>
            <p:ph idx="1" type="body"/>
          </p:nvPr>
        </p:nvSpPr>
        <p:spPr>
          <a:xfrm>
            <a:off x="904675" y="1008175"/>
            <a:ext cx="79716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fully connected have been replaced by convolutions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network would work on any input size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Convolutional Network (FCN)</a:t>
            </a:r>
            <a:endParaRPr/>
          </a:p>
        </p:txBody>
      </p:sp>
      <p:sp>
        <p:nvSpPr>
          <p:cNvPr id="500" name="Google Shape;500;p66"/>
          <p:cNvSpPr txBox="1"/>
          <p:nvPr>
            <p:ph idx="1" type="body"/>
          </p:nvPr>
        </p:nvSpPr>
        <p:spPr>
          <a:xfrm>
            <a:off x="904675" y="1008175"/>
            <a:ext cx="79716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fully connected have been replaced by convolutions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network would work on any input size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01" name="Google Shape;5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800" y="1729550"/>
            <a:ext cx="5711700" cy="322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r>
              <a:rPr lang="en"/>
              <a:t>Sparse Output </a:t>
            </a:r>
            <a:endParaRPr/>
          </a:p>
        </p:txBody>
      </p:sp>
      <p:sp>
        <p:nvSpPr>
          <p:cNvPr id="507" name="Google Shape;507;p67"/>
          <p:cNvSpPr txBox="1"/>
          <p:nvPr>
            <p:ph idx="1" type="body"/>
          </p:nvPr>
        </p:nvSpPr>
        <p:spPr>
          <a:xfrm>
            <a:off x="685675" y="1165175"/>
            <a:ext cx="79737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Due to the strides the output is sparser than the input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Every stride=k layer makes the output  k^2 sparser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segmentation we want dense output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Every pixel should have a label</a:t>
            </a:r>
            <a:endParaRPr sz="1800"/>
          </a:p>
        </p:txBody>
      </p:sp>
      <p:pic>
        <p:nvPicPr>
          <p:cNvPr id="508" name="Google Shape;5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325" y="3067300"/>
            <a:ext cx="6079353" cy="20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7"/>
          <p:cNvSpPr txBox="1"/>
          <p:nvPr/>
        </p:nvSpPr>
        <p:spPr>
          <a:xfrm>
            <a:off x="2280225" y="2667100"/>
            <a:ext cx="6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67"/>
          <p:cNvSpPr txBox="1"/>
          <p:nvPr/>
        </p:nvSpPr>
        <p:spPr>
          <a:xfrm>
            <a:off x="6372125" y="2829900"/>
            <a:ext cx="9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sp>
        <p:nvSpPr>
          <p:cNvPr id="516" name="Google Shape;516;p68"/>
          <p:cNvSpPr txBox="1"/>
          <p:nvPr>
            <p:ph idx="1" type="body"/>
          </p:nvPr>
        </p:nvSpPr>
        <p:spPr>
          <a:xfrm>
            <a:off x="676250" y="773500"/>
            <a:ext cx="79737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17" name="Google Shape;5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495099"/>
            <a:ext cx="6934202" cy="250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523" name="Google Shape;5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495100"/>
            <a:ext cx="7491078" cy="25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9"/>
          <p:cNvSpPr txBox="1"/>
          <p:nvPr>
            <p:ph idx="1" type="body"/>
          </p:nvPr>
        </p:nvSpPr>
        <p:spPr>
          <a:xfrm>
            <a:off x="676250" y="773500"/>
            <a:ext cx="79737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5" name="Google Shape;525;p69"/>
          <p:cNvSpPr/>
          <p:nvPr/>
        </p:nvSpPr>
        <p:spPr>
          <a:xfrm>
            <a:off x="1656575" y="2071375"/>
            <a:ext cx="849300" cy="827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26" name="Google Shape;526;p69"/>
          <p:cNvCxnSpPr/>
          <p:nvPr/>
        </p:nvCxnSpPr>
        <p:spPr>
          <a:xfrm>
            <a:off x="2066925" y="2476500"/>
            <a:ext cx="5267400" cy="1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532" name="Google Shape;5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495100"/>
            <a:ext cx="7769606" cy="25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0"/>
          <p:cNvSpPr txBox="1"/>
          <p:nvPr>
            <p:ph idx="1" type="body"/>
          </p:nvPr>
        </p:nvSpPr>
        <p:spPr>
          <a:xfrm>
            <a:off x="676250" y="773500"/>
            <a:ext cx="79737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1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539" name="Google Shape;5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495100"/>
            <a:ext cx="7973698" cy="2807598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1"/>
          <p:cNvSpPr txBox="1"/>
          <p:nvPr>
            <p:ph idx="1" type="body"/>
          </p:nvPr>
        </p:nvSpPr>
        <p:spPr>
          <a:xfrm>
            <a:off x="676250" y="773500"/>
            <a:ext cx="79737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2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546" name="Google Shape;5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525" y="1495100"/>
            <a:ext cx="7973591" cy="28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2"/>
          <p:cNvSpPr txBox="1"/>
          <p:nvPr>
            <p:ph idx="1" type="body"/>
          </p:nvPr>
        </p:nvSpPr>
        <p:spPr>
          <a:xfrm>
            <a:off x="676250" y="773500"/>
            <a:ext cx="79737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Networks in 2018: Mobilenetv2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01325" y="529350"/>
            <a:ext cx="6324900" cy="27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Depthwise separable convolutions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 one 3D convolutions with kernel of size [H x W x num_input_channels] apply 2 convolutions: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2D convolution applied independently on each input channel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using kernels of size [</a:t>
            </a:r>
            <a:r>
              <a:rPr lang="en" sz="1800"/>
              <a:t>H x W</a:t>
            </a:r>
            <a:r>
              <a:rPr lang="en"/>
              <a:t>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1D convolution applied independently at each location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Using kernels of size [1x1x</a:t>
            </a:r>
            <a:r>
              <a:rPr lang="en" sz="1800"/>
              <a:t>num_input_channels</a:t>
            </a:r>
            <a:r>
              <a:rPr lang="en"/>
              <a:t>]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275"/>
              <a:buFont typeface="Arial"/>
              <a:buNone/>
            </a:pPr>
            <a:r>
              <a:rPr lang="en" sz="850"/>
              <a:t>Sandler et al. [2018]: Mobilenetv2: Inverted residuals and linear bottlenecks</a:t>
            </a:r>
            <a:endParaRPr sz="850"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17126" r="16489" t="0"/>
          <a:stretch/>
        </p:blipFill>
        <p:spPr>
          <a:xfrm>
            <a:off x="3142077" y="3241000"/>
            <a:ext cx="2151521" cy="156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17994" r="14383" t="0"/>
          <a:stretch/>
        </p:blipFill>
        <p:spPr>
          <a:xfrm>
            <a:off x="6103950" y="3049350"/>
            <a:ext cx="2421074" cy="183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5">
            <a:alphaModFix/>
          </a:blip>
          <a:srcRect b="0" l="16165" r="15770" t="0"/>
          <a:stretch/>
        </p:blipFill>
        <p:spPr>
          <a:xfrm>
            <a:off x="374075" y="3240998"/>
            <a:ext cx="2206119" cy="15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2727050" y="3916425"/>
            <a:ext cx="295200" cy="2910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706800" y="2576000"/>
            <a:ext cx="1818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 conv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817925" y="2949500"/>
            <a:ext cx="2891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Depthwise separable conv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pic>
        <p:nvPicPr>
          <p:cNvPr id="553" name="Google Shape;5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525" y="1495100"/>
            <a:ext cx="7973591" cy="28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3"/>
          <p:cNvSpPr txBox="1"/>
          <p:nvPr>
            <p:ph idx="1" type="body"/>
          </p:nvPr>
        </p:nvSpPr>
        <p:spPr>
          <a:xfrm>
            <a:off x="635500" y="4470525"/>
            <a:ext cx="79737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Computational intensive: for t layers with stride=k 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=&gt;            passes</a:t>
            </a:r>
            <a:endParaRPr sz="1400"/>
          </a:p>
        </p:txBody>
      </p:sp>
      <p:sp>
        <p:nvSpPr>
          <p:cNvPr id="555" name="Google Shape;555;p73"/>
          <p:cNvSpPr txBox="1"/>
          <p:nvPr>
            <p:ph idx="1" type="body"/>
          </p:nvPr>
        </p:nvSpPr>
        <p:spPr>
          <a:xfrm>
            <a:off x="676250" y="773500"/>
            <a:ext cx="79737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 sz="1400"/>
              <a:t>Solution 1: shift and stitch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Shift the input by 1 pixel and get a different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k^{2t}" id="556" name="Google Shape;556;p7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975" y="4743075"/>
            <a:ext cx="363126" cy="3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4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 </a:t>
            </a:r>
            <a:endParaRPr/>
          </a:p>
        </p:txBody>
      </p:sp>
      <p:sp>
        <p:nvSpPr>
          <p:cNvPr id="562" name="Google Shape;562;p74"/>
          <p:cNvSpPr txBox="1"/>
          <p:nvPr>
            <p:ph idx="1" type="body"/>
          </p:nvPr>
        </p:nvSpPr>
        <p:spPr>
          <a:xfrm>
            <a:off x="676250" y="849025"/>
            <a:ext cx="79737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i="1" lang="en" sz="1500"/>
              <a:t>Solution 2</a:t>
            </a:r>
            <a:r>
              <a:rPr lang="en" sz="1500"/>
              <a:t>: upsample via interpolation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Pro: Simple and efficient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Con: can not capture complex upscaling</a:t>
            </a:r>
            <a:endParaRPr sz="1500"/>
          </a:p>
        </p:txBody>
      </p:sp>
      <p:pic>
        <p:nvPicPr>
          <p:cNvPr id="563" name="Google Shape;5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800" y="2398925"/>
            <a:ext cx="7194100" cy="2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5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Output: Deconvolutional Layers </a:t>
            </a:r>
            <a:endParaRPr/>
          </a:p>
        </p:txBody>
      </p:sp>
      <p:sp>
        <p:nvSpPr>
          <p:cNvPr id="569" name="Google Shape;569;p75"/>
          <p:cNvSpPr txBox="1"/>
          <p:nvPr>
            <p:ph idx="1" type="body"/>
          </p:nvPr>
        </p:nvSpPr>
        <p:spPr>
          <a:xfrm>
            <a:off x="584700" y="849025"/>
            <a:ext cx="82452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i="1" lang="en" sz="5736"/>
              <a:t>Solution 3</a:t>
            </a:r>
            <a:r>
              <a:rPr lang="en" sz="5736"/>
              <a:t>: use deconvolutional layer</a:t>
            </a:r>
            <a:endParaRPr sz="5736"/>
          </a:p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36"/>
              <a:t>Name: Deconvolution == Backwards Convolution == Transposed Conv == Fractionally strided Conv</a:t>
            </a:r>
            <a:endParaRPr sz="5736"/>
          </a:p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36"/>
              <a:t>A deconv layer has ‘inverse’ operations as a convolution.</a:t>
            </a:r>
            <a:endParaRPr sz="5736"/>
          </a:p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36"/>
              <a:t>A filter is multiplied with a point in the input and the resulting matrix is added in the corresponding region in the output</a:t>
            </a:r>
            <a:endParaRPr sz="5736"/>
          </a:p>
          <a:p>
            <a:pPr indent="-31966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36"/>
              <a:t>Apply stride K in the output: =&gt; output is K^2 times larger</a:t>
            </a:r>
            <a:endParaRPr sz="5736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70" name="Google Shape;5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200" y="2684025"/>
            <a:ext cx="5885608" cy="23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 txBox="1"/>
          <p:nvPr>
            <p:ph idx="1" type="body"/>
          </p:nvPr>
        </p:nvSpPr>
        <p:spPr>
          <a:xfrm>
            <a:off x="96375" y="4770000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Image from: Noh et al. [2015]: Learning deconvolution network for semantic segmentation</a:t>
            </a:r>
            <a:endParaRPr sz="1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6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Convolutional Network (FCN)</a:t>
            </a:r>
            <a:endParaRPr/>
          </a:p>
        </p:txBody>
      </p:sp>
      <p:sp>
        <p:nvSpPr>
          <p:cNvPr id="577" name="Google Shape;577;p76"/>
          <p:cNvSpPr txBox="1"/>
          <p:nvPr>
            <p:ph idx="1" type="body"/>
          </p:nvPr>
        </p:nvSpPr>
        <p:spPr>
          <a:xfrm>
            <a:off x="2116725" y="2151425"/>
            <a:ext cx="45327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By converting the fully connected layers into convolutions we have a completely convolutional network that can be applied on images of any size 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segmentation is rough because it results from upsampling </a:t>
            </a:r>
            <a:r>
              <a:rPr i="1" lang="en" sz="1400"/>
              <a:t>a law resolution</a:t>
            </a:r>
            <a:r>
              <a:rPr lang="en" sz="1400"/>
              <a:t> output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Solution</a:t>
            </a:r>
            <a:r>
              <a:rPr lang="en" sz="1400"/>
              <a:t>: use information from intermediate layers in the network, where low-level details are present </a:t>
            </a:r>
            <a:endParaRPr sz="1400"/>
          </a:p>
        </p:txBody>
      </p:sp>
      <p:pic>
        <p:nvPicPr>
          <p:cNvPr id="578" name="Google Shape;578;p76"/>
          <p:cNvPicPr preferRelativeResize="0"/>
          <p:nvPr/>
        </p:nvPicPr>
        <p:blipFill rotWithShape="1">
          <a:blip r:embed="rId3">
            <a:alphaModFix/>
          </a:blip>
          <a:srcRect b="69016" l="0" r="0" t="0"/>
          <a:stretch/>
        </p:blipFill>
        <p:spPr>
          <a:xfrm>
            <a:off x="408625" y="795075"/>
            <a:ext cx="8620251" cy="112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925" y="2385325"/>
            <a:ext cx="1637488" cy="24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550" y="2336875"/>
            <a:ext cx="1637500" cy="24668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76"/>
          <p:cNvCxnSpPr>
            <a:stCxn id="579" idx="0"/>
          </p:cNvCxnSpPr>
          <p:nvPr/>
        </p:nvCxnSpPr>
        <p:spPr>
          <a:xfrm rot="10800000">
            <a:off x="986169" y="1962025"/>
            <a:ext cx="13650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76"/>
          <p:cNvCxnSpPr>
            <a:endCxn id="580" idx="0"/>
          </p:cNvCxnSpPr>
          <p:nvPr/>
        </p:nvCxnSpPr>
        <p:spPr>
          <a:xfrm flipH="1">
            <a:off x="7911300" y="1918375"/>
            <a:ext cx="72300" cy="4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76"/>
          <p:cNvSpPr txBox="1"/>
          <p:nvPr>
            <p:ph idx="1" type="body"/>
          </p:nvPr>
        </p:nvSpPr>
        <p:spPr>
          <a:xfrm>
            <a:off x="96375" y="48037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Long et al.[2014]: Convolutional networks for semantic segmentation.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7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pic>
        <p:nvPicPr>
          <p:cNvPr id="589" name="Google Shape;58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50" y="2192975"/>
            <a:ext cx="7015473" cy="29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7"/>
          <p:cNvSpPr txBox="1"/>
          <p:nvPr>
            <p:ph idx="1" type="body"/>
          </p:nvPr>
        </p:nvSpPr>
        <p:spPr>
          <a:xfrm>
            <a:off x="676250" y="849025"/>
            <a:ext cx="82599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8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pic>
        <p:nvPicPr>
          <p:cNvPr id="596" name="Google Shape;59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50" y="2192975"/>
            <a:ext cx="7015473" cy="29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8"/>
          <p:cNvSpPr txBox="1"/>
          <p:nvPr>
            <p:ph idx="1" type="body"/>
          </p:nvPr>
        </p:nvSpPr>
        <p:spPr>
          <a:xfrm>
            <a:off x="676250" y="849025"/>
            <a:ext cx="82599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9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pic>
        <p:nvPicPr>
          <p:cNvPr id="603" name="Google Shape;60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50" y="2192975"/>
            <a:ext cx="7015473" cy="29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9"/>
          <p:cNvSpPr txBox="1"/>
          <p:nvPr>
            <p:ph idx="1" type="body"/>
          </p:nvPr>
        </p:nvSpPr>
        <p:spPr>
          <a:xfrm>
            <a:off x="676250" y="849025"/>
            <a:ext cx="82599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0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pic>
        <p:nvPicPr>
          <p:cNvPr id="610" name="Google Shape;61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50" y="2192975"/>
            <a:ext cx="7015473" cy="29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0"/>
          <p:cNvSpPr txBox="1"/>
          <p:nvPr>
            <p:ph idx="1" type="body"/>
          </p:nvPr>
        </p:nvSpPr>
        <p:spPr>
          <a:xfrm>
            <a:off x="676250" y="849025"/>
            <a:ext cx="82599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1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Layers</a:t>
            </a:r>
            <a:endParaRPr/>
          </a:p>
        </p:txBody>
      </p:sp>
      <p:sp>
        <p:nvSpPr>
          <p:cNvPr id="617" name="Google Shape;617;p81"/>
          <p:cNvSpPr txBox="1"/>
          <p:nvPr>
            <p:ph idx="1" type="body"/>
          </p:nvPr>
        </p:nvSpPr>
        <p:spPr>
          <a:xfrm>
            <a:off x="676250" y="849025"/>
            <a:ext cx="82599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the outputs of an upper and an intermediate layer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Why would low-level features help?</a:t>
            </a:r>
            <a:endParaRPr sz="1400"/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Useful for aligning the output with image boundaries, or with part of objects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1x1 convolutional layer on features from lower levels to produce class predictions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Upsample and add prediction scores from different levels then do a softmax</a:t>
            </a:r>
            <a:endParaRPr sz="1400"/>
          </a:p>
        </p:txBody>
      </p:sp>
      <p:pic>
        <p:nvPicPr>
          <p:cNvPr id="618" name="Google Shape;61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50" y="2192975"/>
            <a:ext cx="7015473" cy="295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2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624" name="Google Shape;62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75" y="1703750"/>
            <a:ext cx="7476774" cy="32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2"/>
          <p:cNvSpPr txBox="1"/>
          <p:nvPr/>
        </p:nvSpPr>
        <p:spPr>
          <a:xfrm>
            <a:off x="888225" y="888225"/>
            <a:ext cx="74985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Using lower level features improves the level of details (resolution) of the output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176976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Transfer learning</a:t>
            </a:r>
            <a:endParaRPr sz="3400"/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455250" y="25319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-how to reuse pre-trained models -</a:t>
            </a:r>
            <a:endParaRPr sz="29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31" name="Google Shape;631;p8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4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Deconvolutional Network</a:t>
            </a:r>
            <a:endParaRPr/>
          </a:p>
        </p:txBody>
      </p:sp>
      <p:sp>
        <p:nvSpPr>
          <p:cNvPr id="637" name="Google Shape;637;p84"/>
          <p:cNvSpPr txBox="1"/>
          <p:nvPr>
            <p:ph idx="1" type="body"/>
          </p:nvPr>
        </p:nvSpPr>
        <p:spPr>
          <a:xfrm>
            <a:off x="676250" y="849025"/>
            <a:ext cx="82599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deconvolutions to sample features maps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just the final segmentation map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an upsampling deconvolutional part that ‘mirrors’ the convolutional part</a:t>
            </a:r>
            <a:endParaRPr sz="1400"/>
          </a:p>
        </p:txBody>
      </p:sp>
      <p:pic>
        <p:nvPicPr>
          <p:cNvPr id="638" name="Google Shape;638;p84"/>
          <p:cNvPicPr preferRelativeResize="0"/>
          <p:nvPr/>
        </p:nvPicPr>
        <p:blipFill rotWithShape="1">
          <a:blip r:embed="rId3">
            <a:alphaModFix/>
          </a:blip>
          <a:srcRect b="-4850" l="0" r="0" t="4850"/>
          <a:stretch/>
        </p:blipFill>
        <p:spPr>
          <a:xfrm>
            <a:off x="152400" y="2257750"/>
            <a:ext cx="8839201" cy="22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4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Noh et al. [2015]: Learning deconvolution network for semantic segmentation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"/>
          <p:cNvSpPr txBox="1"/>
          <p:nvPr>
            <p:ph type="title"/>
          </p:nvPr>
        </p:nvSpPr>
        <p:spPr>
          <a:xfrm>
            <a:off x="729725" y="2463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U-net: u</a:t>
            </a:r>
            <a:r>
              <a:rPr lang="en"/>
              <a:t>sing (again) intermediate features</a:t>
            </a:r>
            <a:endParaRPr/>
          </a:p>
        </p:txBody>
      </p:sp>
      <p:sp>
        <p:nvSpPr>
          <p:cNvPr id="645" name="Google Shape;645;p85"/>
          <p:cNvSpPr txBox="1"/>
          <p:nvPr>
            <p:ph idx="1" type="body"/>
          </p:nvPr>
        </p:nvSpPr>
        <p:spPr>
          <a:xfrm>
            <a:off x="5937450" y="778050"/>
            <a:ext cx="31479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contractive, convolutional part extracts information about the object</a:t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Expansive part has the role of inferring the exact segmentation shape</a:t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Upscale the convolutional maps in multiple layers</a:t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middle convolutional features are highly semantic but have low resolution - poor localisation</a:t>
            </a:r>
            <a:endParaRPr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 previous convolutional features for fine-grained spatial information</a:t>
            </a:r>
            <a:endParaRPr/>
          </a:p>
        </p:txBody>
      </p:sp>
      <p:sp>
        <p:nvSpPr>
          <p:cNvPr id="646" name="Google Shape;646;p85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Ronneberger [2015]: U-net: Convolutional networks for biomedical image segmentation</a:t>
            </a:r>
            <a:endParaRPr/>
          </a:p>
        </p:txBody>
      </p:sp>
      <p:pic>
        <p:nvPicPr>
          <p:cNvPr id="647" name="Google Shape;64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5" y="778050"/>
            <a:ext cx="5889777" cy="39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6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Dilated Convolutions</a:t>
            </a:r>
            <a:endParaRPr/>
          </a:p>
        </p:txBody>
      </p:sp>
      <p:sp>
        <p:nvSpPr>
          <p:cNvPr id="653" name="Google Shape;653;p86"/>
          <p:cNvSpPr txBox="1"/>
          <p:nvPr/>
        </p:nvSpPr>
        <p:spPr>
          <a:xfrm>
            <a:off x="888225" y="749350"/>
            <a:ext cx="7498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Operation designed for dense prediction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used in networks without downsample layers (pooling, strided comvs)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Aggregate distant (contextual)  information without losing input resolution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86"/>
          <p:cNvSpPr txBox="1"/>
          <p:nvPr>
            <p:ph idx="1" type="body"/>
          </p:nvPr>
        </p:nvSpPr>
        <p:spPr>
          <a:xfrm>
            <a:off x="96375" y="4770000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Yu and V. Koltun.[2015]  Multi-scale context aggregation by dilated convolutions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50" y="1804400"/>
            <a:ext cx="5597849" cy="30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6"/>
          <p:cNvSpPr txBox="1"/>
          <p:nvPr/>
        </p:nvSpPr>
        <p:spPr>
          <a:xfrm>
            <a:off x="1174550" y="1939750"/>
            <a:ext cx="18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Normal Conv: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86"/>
          <p:cNvSpPr txBox="1"/>
          <p:nvPr/>
        </p:nvSpPr>
        <p:spPr>
          <a:xfrm>
            <a:off x="1174550" y="2421900"/>
            <a:ext cx="18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Dilated Conv: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8" name="Google Shape;65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350" y="2003323"/>
            <a:ext cx="2854083" cy="305288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6"/>
          <p:cNvSpPr txBox="1"/>
          <p:nvPr/>
        </p:nvSpPr>
        <p:spPr>
          <a:xfrm>
            <a:off x="6187075" y="2421900"/>
            <a:ext cx="1814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 - dilation factor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7"/>
          <p:cNvSpPr txBox="1"/>
          <p:nvPr>
            <p:ph type="title"/>
          </p:nvPr>
        </p:nvSpPr>
        <p:spPr>
          <a:xfrm>
            <a:off x="751775" y="3345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Deformable Convolutions</a:t>
            </a:r>
            <a:endParaRPr/>
          </a:p>
        </p:txBody>
      </p:sp>
      <p:sp>
        <p:nvSpPr>
          <p:cNvPr id="665" name="Google Shape;665;p87"/>
          <p:cNvSpPr txBox="1"/>
          <p:nvPr/>
        </p:nvSpPr>
        <p:spPr>
          <a:xfrm>
            <a:off x="888225" y="888225"/>
            <a:ext cx="7498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Learn to predict an offset for every point in the kernel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87"/>
          <p:cNvSpPr txBox="1"/>
          <p:nvPr>
            <p:ph idx="1" type="body"/>
          </p:nvPr>
        </p:nvSpPr>
        <p:spPr>
          <a:xfrm>
            <a:off x="96375" y="4770000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J. Dai et al. [2017]  Deformable Convolutional Networks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1025"/>
            <a:ext cx="44862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75" y="2119975"/>
            <a:ext cx="4200525" cy="2332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8"/>
          <p:cNvSpPr txBox="1"/>
          <p:nvPr>
            <p:ph type="title"/>
          </p:nvPr>
        </p:nvSpPr>
        <p:spPr>
          <a:xfrm>
            <a:off x="729725" y="2463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</a:t>
            </a:r>
            <a:endParaRPr/>
          </a:p>
        </p:txBody>
      </p:sp>
      <p:sp>
        <p:nvSpPr>
          <p:cNvPr id="674" name="Google Shape;674;p88"/>
          <p:cNvSpPr txBox="1"/>
          <p:nvPr>
            <p:ph idx="1" type="body"/>
          </p:nvPr>
        </p:nvSpPr>
        <p:spPr>
          <a:xfrm>
            <a:off x="628550" y="778050"/>
            <a:ext cx="8456700" cy="14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2 frames from a video, how does every pixel in the first image mode</a:t>
            </a:r>
            <a:endParaRPr sz="1400"/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every position in the first image find an offset such such that it points to the same point in the second image</a:t>
            </a:r>
            <a:endParaRPr sz="1400"/>
          </a:p>
        </p:txBody>
      </p:sp>
      <p:pic>
        <p:nvPicPr>
          <p:cNvPr id="675" name="Google Shape;67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5" y="2474564"/>
            <a:ext cx="9144001" cy="1925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9"/>
          <p:cNvSpPr txBox="1"/>
          <p:nvPr>
            <p:ph type="title"/>
          </p:nvPr>
        </p:nvSpPr>
        <p:spPr>
          <a:xfrm>
            <a:off x="729725" y="2463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Net</a:t>
            </a:r>
            <a:endParaRPr/>
          </a:p>
        </p:txBody>
      </p:sp>
      <p:sp>
        <p:nvSpPr>
          <p:cNvPr id="681" name="Google Shape;681;p89"/>
          <p:cNvSpPr txBox="1"/>
          <p:nvPr>
            <p:ph idx="1" type="body"/>
          </p:nvPr>
        </p:nvSpPr>
        <p:spPr>
          <a:xfrm>
            <a:off x="628550" y="778050"/>
            <a:ext cx="84567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Predict the optical flow ( 2 maps: for x,y coordinates)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Take as input 2 images: process them with convolutional-deconvolutional model</a:t>
            </a:r>
            <a:endParaRPr sz="1400"/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FlowNet Simple: concatenate the 2 images at input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 the network learn to process the two images to extract motion information</a:t>
            </a:r>
            <a:endParaRPr sz="1400"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125"/>
            <a:ext cx="8839198" cy="172058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>
            <p:ph idx="1" type="body"/>
          </p:nvPr>
        </p:nvSpPr>
        <p:spPr>
          <a:xfrm>
            <a:off x="96375" y="472177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Dosovitskiy et al. [2015]: Flownet: Learning optical flow with convolutional networks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729725" y="2463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Net-Correlations</a:t>
            </a:r>
            <a:endParaRPr/>
          </a:p>
        </p:txBody>
      </p:sp>
      <p:sp>
        <p:nvSpPr>
          <p:cNvPr id="689" name="Google Shape;689;p90"/>
          <p:cNvSpPr txBox="1"/>
          <p:nvPr>
            <p:ph idx="1" type="body"/>
          </p:nvPr>
        </p:nvSpPr>
        <p:spPr>
          <a:xfrm>
            <a:off x="628550" y="654800"/>
            <a:ext cx="84567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6547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85"/>
              <a:buChar char="●"/>
            </a:pPr>
            <a:r>
              <a:rPr lang="en" sz="1385"/>
              <a:t>Explicit design the network to do matching</a:t>
            </a:r>
            <a:endParaRPr sz="1385"/>
          </a:p>
          <a:p>
            <a:pPr indent="-316547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85"/>
              <a:buChar char="●"/>
            </a:pPr>
            <a:r>
              <a:rPr lang="en" sz="1385"/>
              <a:t>Estimate correlations between patches in the first image and close patches in the second image</a:t>
            </a:r>
            <a:endParaRPr sz="1385"/>
          </a:p>
          <a:p>
            <a:pPr indent="0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85"/>
          </a:p>
          <a:p>
            <a:pPr indent="0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85"/>
          </a:p>
          <a:p>
            <a:pPr indent="-316547" lvl="0" marL="4572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385"/>
              <a:buChar char="●"/>
            </a:pPr>
            <a:r>
              <a:rPr lang="en" sz="1385"/>
              <a:t>For </a:t>
            </a:r>
            <a:r>
              <a:rPr lang="en" sz="1385"/>
              <a:t>every patch in the first image, </a:t>
            </a:r>
            <a:r>
              <a:rPr lang="en" sz="1385"/>
              <a:t>compute correlations with the D^2 </a:t>
            </a:r>
            <a:r>
              <a:rPr lang="en" sz="1385"/>
              <a:t>nearest</a:t>
            </a:r>
            <a:r>
              <a:rPr lang="en" sz="1385"/>
              <a:t>  patches from the second image</a:t>
            </a:r>
            <a:endParaRPr sz="1385"/>
          </a:p>
          <a:p>
            <a:pPr indent="-316547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85"/>
              <a:buChar char="○"/>
            </a:pPr>
            <a:r>
              <a:rPr lang="en" sz="1385"/>
              <a:t>Keep all the resulted correlations as channels in a feature map</a:t>
            </a:r>
            <a:endParaRPr sz="1385"/>
          </a:p>
        </p:txBody>
      </p:sp>
      <p:pic>
        <p:nvPicPr>
          <p:cNvPr id="690" name="Google Shape;69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13" y="2843076"/>
            <a:ext cx="7387375" cy="21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90"/>
          <p:cNvPicPr preferRelativeResize="0"/>
          <p:nvPr/>
        </p:nvPicPr>
        <p:blipFill rotWithShape="1">
          <a:blip r:embed="rId4">
            <a:alphaModFix/>
          </a:blip>
          <a:srcRect b="-5641" l="0" r="-5641" t="0"/>
          <a:stretch/>
        </p:blipFill>
        <p:spPr>
          <a:xfrm>
            <a:off x="2047225" y="1131200"/>
            <a:ext cx="5439250" cy="9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90"/>
          <p:cNvSpPr txBox="1"/>
          <p:nvPr/>
        </p:nvSpPr>
        <p:spPr>
          <a:xfrm>
            <a:off x="7278675" y="1561825"/>
            <a:ext cx="20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Dot product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3" name="Google Shape;693;p90"/>
          <p:cNvCxnSpPr/>
          <p:nvPr/>
        </p:nvCxnSpPr>
        <p:spPr>
          <a:xfrm rot="10800000">
            <a:off x="7059300" y="1613850"/>
            <a:ext cx="1770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1"/>
          <p:cNvSpPr txBox="1"/>
          <p:nvPr>
            <p:ph type="title"/>
          </p:nvPr>
        </p:nvSpPr>
        <p:spPr>
          <a:xfrm>
            <a:off x="729725" y="246325"/>
            <a:ext cx="69342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699" name="Google Shape;699;p91"/>
          <p:cNvSpPr txBox="1"/>
          <p:nvPr>
            <p:ph idx="1" type="body"/>
          </p:nvPr>
        </p:nvSpPr>
        <p:spPr>
          <a:xfrm>
            <a:off x="606125" y="991275"/>
            <a:ext cx="84567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every instance of certain objects in an image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Draw a tight box around every object</a:t>
            </a:r>
            <a:endParaRPr sz="1400"/>
          </a:p>
        </p:txBody>
      </p:sp>
      <p:pic>
        <p:nvPicPr>
          <p:cNvPr id="700" name="Google Shape;7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000" y="1794500"/>
            <a:ext cx="3967945" cy="29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2"/>
          <p:cNvSpPr txBox="1"/>
          <p:nvPr>
            <p:ph idx="1" type="body"/>
          </p:nvPr>
        </p:nvSpPr>
        <p:spPr>
          <a:xfrm>
            <a:off x="319500" y="1056099"/>
            <a:ext cx="7609800" cy="3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Semantic Segmentation vs Instance Segmentation?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Semantic segmentation: pixels of a certain class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Instance segmentation: pixels of each individual instance separately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92"/>
          <p:cNvSpPr txBox="1"/>
          <p:nvPr>
            <p:ph type="title"/>
          </p:nvPr>
        </p:nvSpPr>
        <p:spPr>
          <a:xfrm>
            <a:off x="751775" y="334525"/>
            <a:ext cx="5431500" cy="5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Segmentation</a:t>
            </a:r>
            <a:endParaRPr/>
          </a:p>
        </p:txBody>
      </p:sp>
      <p:pic>
        <p:nvPicPr>
          <p:cNvPr id="707" name="Google Shape;7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400" y="1900325"/>
            <a:ext cx="4203825" cy="260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50" y="2147361"/>
            <a:ext cx="3638925" cy="18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2"/>
          <p:cNvSpPr txBox="1"/>
          <p:nvPr/>
        </p:nvSpPr>
        <p:spPr>
          <a:xfrm>
            <a:off x="242800" y="4661850"/>
            <a:ext cx="7186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source: Pinheiro et al. [2016] and Farabet et al. [2013]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task: Classify image as cat or dog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565050"/>
            <a:ext cx="42862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101325" y="4731225"/>
            <a:ext cx="84237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Kaggle competition: https://www.kaggle.com/c/dogs-vs-cats-redux-kernels-edition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3"/>
          <p:cNvSpPr txBox="1"/>
          <p:nvPr>
            <p:ph type="title"/>
          </p:nvPr>
        </p:nvSpPr>
        <p:spPr>
          <a:xfrm>
            <a:off x="705450" y="351300"/>
            <a:ext cx="39348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R-CNN</a:t>
            </a:r>
            <a:endParaRPr/>
          </a:p>
        </p:txBody>
      </p:sp>
      <p:sp>
        <p:nvSpPr>
          <p:cNvPr id="715" name="Google Shape;715;p93"/>
          <p:cNvSpPr txBox="1"/>
          <p:nvPr/>
        </p:nvSpPr>
        <p:spPr>
          <a:xfrm>
            <a:off x="713350" y="921850"/>
            <a:ext cx="7341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Use an additional segmentation branch in Faster R-CNN detector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For each proposal given gy RPN estimate a segmentation mask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6" name="Google Shape;71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450" y="2109275"/>
            <a:ext cx="5650775" cy="25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93"/>
          <p:cNvSpPr txBox="1"/>
          <p:nvPr/>
        </p:nvSpPr>
        <p:spPr>
          <a:xfrm>
            <a:off x="242800" y="4661850"/>
            <a:ext cx="7186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K He et al. [2017]:Mask r-cnn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4"/>
          <p:cNvSpPr txBox="1"/>
          <p:nvPr>
            <p:ph type="title"/>
          </p:nvPr>
        </p:nvSpPr>
        <p:spPr>
          <a:xfrm>
            <a:off x="705450" y="351300"/>
            <a:ext cx="5325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 Anything Model (SAM)</a:t>
            </a:r>
            <a:endParaRPr/>
          </a:p>
        </p:txBody>
      </p:sp>
      <p:sp>
        <p:nvSpPr>
          <p:cNvPr id="723" name="Google Shape;723;p94"/>
          <p:cNvSpPr txBox="1"/>
          <p:nvPr/>
        </p:nvSpPr>
        <p:spPr>
          <a:xfrm>
            <a:off x="713350" y="921850"/>
            <a:ext cx="7341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Can segments instances identified by: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Keypoints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Boxes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Rough maps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Text prompts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94"/>
          <p:cNvSpPr txBox="1"/>
          <p:nvPr/>
        </p:nvSpPr>
        <p:spPr>
          <a:xfrm>
            <a:off x="242800" y="4661850"/>
            <a:ext cx="7186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Kirillov, et al. "Segment anything."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[2023]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5" name="Google Shape;72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75" y="1863975"/>
            <a:ext cx="4015174" cy="2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5"/>
          <p:cNvSpPr txBox="1"/>
          <p:nvPr>
            <p:ph type="title"/>
          </p:nvPr>
        </p:nvSpPr>
        <p:spPr>
          <a:xfrm>
            <a:off x="705450" y="351300"/>
            <a:ext cx="39348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Image Synthesis</a:t>
            </a:r>
            <a:endParaRPr/>
          </a:p>
        </p:txBody>
      </p:sp>
      <p:sp>
        <p:nvSpPr>
          <p:cNvPr id="731" name="Google Shape;731;p95"/>
          <p:cNvSpPr txBox="1"/>
          <p:nvPr/>
        </p:nvSpPr>
        <p:spPr>
          <a:xfrm>
            <a:off x="242800" y="4661850"/>
            <a:ext cx="7186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source: </a:t>
            </a:r>
            <a:r>
              <a:rPr lang="en" sz="1100">
                <a:solidFill>
                  <a:schemeClr val="dk2"/>
                </a:solidFill>
              </a:rPr>
              <a:t>https://nvlabs.github.io/SPADE/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2" name="Google Shape;73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00" y="1871400"/>
            <a:ext cx="39147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150" y="1871400"/>
            <a:ext cx="39147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95"/>
          <p:cNvSpPr txBox="1"/>
          <p:nvPr/>
        </p:nvSpPr>
        <p:spPr>
          <a:xfrm>
            <a:off x="987425" y="1024275"/>
            <a:ext cx="6558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Generate image from segmentation Mask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5" name="Google Shape;73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400" y="1095625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6"/>
          <p:cNvSpPr txBox="1"/>
          <p:nvPr>
            <p:ph type="title"/>
          </p:nvPr>
        </p:nvSpPr>
        <p:spPr>
          <a:xfrm>
            <a:off x="705450" y="351300"/>
            <a:ext cx="39348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Image Synthesis</a:t>
            </a:r>
            <a:endParaRPr/>
          </a:p>
        </p:txBody>
      </p:sp>
      <p:sp>
        <p:nvSpPr>
          <p:cNvPr id="741" name="Google Shape;741;p96"/>
          <p:cNvSpPr txBox="1"/>
          <p:nvPr/>
        </p:nvSpPr>
        <p:spPr>
          <a:xfrm>
            <a:off x="242800" y="4745025"/>
            <a:ext cx="7186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Park et al. [2019]:  Semantic image synthesis with spatially-adaptive normalization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96"/>
          <p:cNvSpPr txBox="1"/>
          <p:nvPr/>
        </p:nvSpPr>
        <p:spPr>
          <a:xfrm>
            <a:off x="471600" y="3478125"/>
            <a:ext cx="38760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segmentation mask to modulate intermediate layers activations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3" name="Google Shape;7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150"/>
            <a:ext cx="8518450" cy="2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100" y="2792525"/>
            <a:ext cx="2557575" cy="1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Models</a:t>
            </a:r>
            <a:endParaRPr/>
          </a:p>
        </p:txBody>
      </p:sp>
      <p:sp>
        <p:nvSpPr>
          <p:cNvPr id="750" name="Google Shape;750;p97"/>
          <p:cNvSpPr txBox="1"/>
          <p:nvPr>
            <p:ph idx="1" type="body"/>
          </p:nvPr>
        </p:nvSpPr>
        <p:spPr>
          <a:xfrm>
            <a:off x="311700" y="789125"/>
            <a:ext cx="8520600" cy="14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Diffusion models </a:t>
            </a:r>
            <a:r>
              <a:rPr lang="en"/>
              <a:t>progressively</a:t>
            </a:r>
            <a:r>
              <a:rPr lang="en"/>
              <a:t> remove noise from an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essence they represent denoising auto-encoders: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Input: Image + noise.         Output: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Diffusion models often use U-Net architectures with ResNet blocks</a:t>
            </a:r>
            <a:endParaRPr/>
          </a:p>
        </p:txBody>
      </p:sp>
      <p:pic>
        <p:nvPicPr>
          <p:cNvPr id="751" name="Google Shape;7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50" y="2165350"/>
            <a:ext cx="6683699" cy="22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97"/>
          <p:cNvSpPr txBox="1"/>
          <p:nvPr/>
        </p:nvSpPr>
        <p:spPr>
          <a:xfrm>
            <a:off x="224850" y="4665475"/>
            <a:ext cx="4586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More in the last course :)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53" name="Google Shape;75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226" y="3426724"/>
            <a:ext cx="4050575" cy="16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(Next:Recurrent Neural Networks)</a:t>
            </a:r>
            <a:endParaRPr b="0" sz="28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64" name="Google Shape;764;p99"/>
          <p:cNvSpPr txBox="1"/>
          <p:nvPr>
            <p:ph idx="1" type="body"/>
          </p:nvPr>
        </p:nvSpPr>
        <p:spPr>
          <a:xfrm>
            <a:off x="749647" y="1299625"/>
            <a:ext cx="7972200" cy="3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Dosovitskiy, P. Fischer, E. Ilg, P. Hausser, C. Hazirbas,V. Golkov, P. Van Der Smagt, D. Cremers, and T. Brox.Flownet:  Learning optical flow with convolutional networks.  InProceedings of the IEEE international conference on computer vision, pages 2758–2766,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R. Girshick.  Fast r-cnn.  InProceedings of the IEEE international conference on computer vision, pages 1440–1448,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R. Girshick, J. Donahue, T. Darrell, and J. Malik.  Rich feature hierarchies for accurate object detection and semantic segmentation.  InProceedings of the IEEE conference on computer vision and pattern recognition, pages 580–587, 2014.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H. Noh, S. Hong, and B. Han.  Learning deconvolution network for semantic segmentation.  InProceedings of the IEEE International Conference on Computer Vision, pages 1520–1528,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T. Park, M.-Y. Liu, T.-C. Wang, and J.-Y. Zhu.  Semantic image synthesis with spatially-adaptive normalization.  In Proceedings of the IEEE Conference on Computer Vision and Pattern Recognition, 2019.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S. Ren, K. He, R. Girshick, and J. Sun.  Faster r-cnn:  Towards real-time object detection with region proposal networks.  In Advances in neural information processing systems, pages 91–99,2015.</a:t>
            </a:r>
            <a:endParaRPr sz="1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70" name="Google Shape;770;p100"/>
          <p:cNvSpPr txBox="1"/>
          <p:nvPr>
            <p:ph idx="1" type="body"/>
          </p:nvPr>
        </p:nvSpPr>
        <p:spPr>
          <a:xfrm>
            <a:off x="749647" y="1299625"/>
            <a:ext cx="7972200" cy="3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O. Ronneberger, P. Fischer, and T. Brox.  U-net:  Convolutional networks for biomedical image segmentation.  In International Conference on Medical image computing and computer-assisted intervention, pages 234–241. Springer,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F. Yu and V. Koltun.  Multi-scale context aggregation by dilated convolutions.arXiv preprint arXiv:1511.07122,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Van der Laak, Jeroen, Geert Litjens, and Francesco Ciompi. "Deep learning in histopathology: the path to the clinic." Nature medicine 27.5 (2021)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149" y="413325"/>
            <a:ext cx="4281476" cy="431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772600" y="380725"/>
            <a:ext cx="72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Cats vs Dogs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106950" y="1322600"/>
            <a:ext cx="46422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 ConvNets to the rescue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First approach: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Train Resnet or Inception from scratch on all available dogs and cats data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Downsides: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Require large amount of data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Long training time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01083">
            <a:off x="7531076" y="-757250"/>
            <a:ext cx="421175" cy="255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17375">
            <a:off x="8658363" y="3896062"/>
            <a:ext cx="362173" cy="13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tdefender">
  <a:themeElements>
    <a:clrScheme name="Simple Dark">
      <a:dk1>
        <a:srgbClr val="FFFFFF"/>
      </a:dk1>
      <a:lt1>
        <a:srgbClr val="000000"/>
      </a:lt1>
      <a:dk2>
        <a:srgbClr val="006EFF"/>
      </a:dk2>
      <a:lt2>
        <a:srgbClr val="FFFFFF"/>
      </a:lt2>
      <a:accent1>
        <a:srgbClr val="006DFF"/>
      </a:accent1>
      <a:accent2>
        <a:srgbClr val="FF0000"/>
      </a:accent2>
      <a:accent3>
        <a:srgbClr val="F2F2F2"/>
      </a:accent3>
      <a:accent4>
        <a:srgbClr val="ECECEC"/>
      </a:accent4>
      <a:accent5>
        <a:srgbClr val="E5E5E5"/>
      </a:accent5>
      <a:accent6>
        <a:srgbClr val="B2B2B2"/>
      </a:accent6>
      <a:hlink>
        <a:srgbClr val="006EFF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